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11" r:id="rId2"/>
    <p:sldId id="312" r:id="rId3"/>
    <p:sldId id="261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316" r:id="rId13"/>
    <p:sldId id="315" r:id="rId14"/>
    <p:sldId id="317" r:id="rId15"/>
    <p:sldId id="319" r:id="rId16"/>
    <p:sldId id="320" r:id="rId17"/>
    <p:sldId id="270" r:id="rId18"/>
    <p:sldId id="271" r:id="rId19"/>
    <p:sldId id="272" r:id="rId20"/>
    <p:sldId id="273" r:id="rId21"/>
    <p:sldId id="274" r:id="rId22"/>
    <p:sldId id="276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21" r:id="rId4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57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detection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detectio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detectio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detectio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classification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detection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5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50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70.png"/><Relationship Id="rId5" Type="http://schemas.openxmlformats.org/officeDocument/2006/relationships/image" Target="../media/image56.png"/><Relationship Id="rId15" Type="http://schemas.openxmlformats.org/officeDocument/2006/relationships/image" Target="../media/image74.png"/><Relationship Id="rId10" Type="http://schemas.openxmlformats.org/officeDocument/2006/relationships/image" Target="../media/image59.png"/><Relationship Id="rId19" Type="http://schemas.openxmlformats.org/officeDocument/2006/relationships/image" Target="../media/image78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sz="1800" dirty="0"/>
              <a:t>16.</a:t>
            </a:r>
            <a:r>
              <a:rPr lang="ja-JP" altLang="en-US" sz="1800"/>
              <a:t>目标检测</a:t>
            </a:r>
            <a:r>
              <a:rPr lang="zh-CN" altLang="en-US" sz="1800" dirty="0"/>
              <a:t>，</a:t>
            </a:r>
            <a:r>
              <a:rPr lang="ja-JP" altLang="en-US" sz="1800"/>
              <a:t>计算机视觉训练技巧</a:t>
            </a:r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https://courses.d2l.ai/berkeley-stat-157/units/detection.html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2431351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oU - Intersection over Un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b="0"/>
              <a:t>交并比</a:t>
            </a:r>
            <a:endParaRPr b="0" dirty="0"/>
          </a:p>
        </p:txBody>
      </p:sp>
      <p:sp>
        <p:nvSpPr>
          <p:cNvPr id="192" name="IoU measures the similarity between two boxes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586132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交并比</a:t>
            </a:r>
            <a:r>
              <a:rPr lang="zh-CN" altLang="en-US" dirty="0"/>
              <a:t>（</a:t>
            </a:r>
            <a:r>
              <a:rPr lang="en-US" dirty="0" err="1"/>
              <a:t>IoU</a:t>
            </a:r>
            <a:r>
              <a:rPr lang="zh-CN" altLang="en-US" dirty="0"/>
              <a:t>）</a:t>
            </a:r>
            <a:r>
              <a:rPr lang="ja-JP" altLang="en-US"/>
              <a:t>测量两个框之间的相似性</a:t>
            </a:r>
            <a:r>
              <a:rPr lang="zh-CN" altLang="en-US" dirty="0"/>
              <a:t>：</a:t>
            </a:r>
            <a:endParaRPr lang="ja-JP" altLang="en-US"/>
          </a:p>
          <a:p>
            <a:pPr lvl="1"/>
            <a:r>
              <a:rPr lang="en-US" altLang="ja-JP" dirty="0"/>
              <a:t>0</a:t>
            </a:r>
            <a:r>
              <a:rPr lang="zh-CN" altLang="en-US" dirty="0"/>
              <a:t> </a:t>
            </a:r>
            <a:r>
              <a:rPr lang="ja-JP" altLang="en-US"/>
              <a:t>表示不重叠</a:t>
            </a:r>
          </a:p>
          <a:p>
            <a:pPr lvl="1"/>
            <a:r>
              <a:rPr lang="en-US" altLang="ja-JP" dirty="0"/>
              <a:t>1</a:t>
            </a:r>
            <a:r>
              <a:rPr lang="zh-CN" altLang="en-US" dirty="0"/>
              <a:t> </a:t>
            </a:r>
            <a:r>
              <a:rPr lang="ja-JP" altLang="en-US"/>
              <a:t>表示完全相同</a:t>
            </a:r>
          </a:p>
          <a:p>
            <a:r>
              <a:rPr lang="en-US" dirty="0"/>
              <a:t>Jaccard</a:t>
            </a:r>
            <a:r>
              <a:rPr lang="zh-CN" altLang="en-US" dirty="0"/>
              <a:t> </a:t>
            </a:r>
            <a:r>
              <a:rPr lang="ja-JP" altLang="en-US"/>
              <a:t>系数</a:t>
            </a:r>
            <a:r>
              <a:rPr lang="zh-CN" altLang="en-US" dirty="0"/>
              <a:t>，</a:t>
            </a:r>
            <a:r>
              <a:rPr lang="ja-JP" altLang="en-US"/>
              <a:t>给定集</a:t>
            </a:r>
            <a:r>
              <a:rPr lang="en-US" dirty="0"/>
              <a:t>A</a:t>
            </a:r>
            <a:r>
              <a:rPr lang="ja-JP" altLang="en-US"/>
              <a:t>和</a:t>
            </a:r>
            <a:r>
              <a:rPr lang="en-US" dirty="0"/>
              <a:t>B</a:t>
            </a:r>
            <a:r>
              <a:rPr lang="zh-CN" altLang="en-US" dirty="0"/>
              <a:t>：</a:t>
            </a:r>
            <a:endParaRPr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Equation"/>
              <p:cNvSpPr txBox="1"/>
              <p:nvPr/>
            </p:nvSpPr>
            <p:spPr>
              <a:xfrm>
                <a:off x="752804" y="3243908"/>
                <a:ext cx="2611565" cy="8006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sz="2700" dirty="0"/>
              </a:p>
            </p:txBody>
          </p:sp>
        </mc:Choice>
        <mc:Fallback xmlns=""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04" y="3243908"/>
                <a:ext cx="2611565" cy="800673"/>
              </a:xfrm>
              <a:prstGeom prst="rect">
                <a:avLst/>
              </a:prstGeom>
              <a:blipFill>
                <a:blip r:embed="rId2"/>
                <a:stretch>
                  <a:fillRect l="-3382" t="-1563" r="-3865" b="-265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8175D2E-058D-8649-979C-B593D3AD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575" y="1206103"/>
            <a:ext cx="3740709" cy="24381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ssign Labels to Anchor Bo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将标签分配给锚框</a:t>
            </a:r>
            <a:endParaRPr dirty="0"/>
          </a:p>
        </p:txBody>
      </p:sp>
      <p:sp>
        <p:nvSpPr>
          <p:cNvPr id="197" name="Each anchor box is a training examp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每个锚框都是一个训练样例</a:t>
            </a:r>
          </a:p>
          <a:p>
            <a:r>
              <a:rPr lang="ja-JP" altLang="en-US"/>
              <a:t>标记每个锚框</a:t>
            </a:r>
            <a:r>
              <a:rPr lang="zh-CN" altLang="en-US" dirty="0"/>
              <a:t>：</a:t>
            </a:r>
            <a:endParaRPr lang="ja-JP" altLang="en-US"/>
          </a:p>
          <a:p>
            <a:pPr lvl="1"/>
            <a:r>
              <a:rPr lang="ja-JP" altLang="en-US"/>
              <a:t>类别</a:t>
            </a:r>
            <a:endParaRPr lang="en-US" altLang="ja-JP" dirty="0"/>
          </a:p>
          <a:p>
            <a:pPr lvl="1"/>
            <a:r>
              <a:rPr lang="ja-JP" altLang="en-US"/>
              <a:t>真实边界框相对锚框的偏移量</a:t>
            </a:r>
            <a:endParaRPr lang="en-US" altLang="ja-JP" dirty="0"/>
          </a:p>
          <a:p>
            <a:r>
              <a:rPr lang="ja-JP" altLang="en-US"/>
              <a:t>我们可能会生成大量的锚框</a:t>
            </a:r>
          </a:p>
          <a:p>
            <a:pPr lvl="1"/>
            <a:r>
              <a:rPr lang="ja-JP" altLang="en-US"/>
              <a:t>导致大部分负面例子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ssign Labels to Anchor Bo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将标签分配给锚框</a:t>
            </a:r>
            <a:endParaRPr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9" y="1164273"/>
            <a:ext cx="1830444" cy="36446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Bounding boxes"/>
              <p:cNvSpPr txBox="1"/>
              <p:nvPr/>
            </p:nvSpPr>
            <p:spPr>
              <a:xfrm>
                <a:off x="845571" y="794941"/>
                <a:ext cx="1866791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lang="ja-JP" altLang="en-US"/>
                  <a:t>真实边界索引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201" name="Bounding box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71" y="794941"/>
                <a:ext cx="1866791" cy="369332"/>
              </a:xfrm>
              <a:prstGeom prst="rect">
                <a:avLst/>
              </a:prstGeom>
              <a:blipFill>
                <a:blip r:embed="rId3"/>
                <a:stretch>
                  <a:fillRect l="-4730" t="-6667" b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Anchor boxes"/>
              <p:cNvSpPr txBox="1"/>
              <p:nvPr/>
            </p:nvSpPr>
            <p:spPr>
              <a:xfrm rot="16200000">
                <a:off x="-154157" y="2814495"/>
                <a:ext cx="1269961" cy="3950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lang="ja-JP" altLang="en-US"/>
                  <a:t>锚框索引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02" name="Anchor box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54157" y="2814495"/>
                <a:ext cx="1269961" cy="395045"/>
              </a:xfrm>
              <a:prstGeom prst="rect">
                <a:avLst/>
              </a:prstGeom>
              <a:blipFill>
                <a:blip r:embed="rId4"/>
                <a:stretch>
                  <a:fillRect l="-3125" r="-15625" b="-69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437FAE-E238-A744-80BB-9C8D61B5D040}"/>
                  </a:ext>
                </a:extLst>
              </p:cNvPr>
              <p:cNvSpPr txBox="1"/>
              <p:nvPr/>
            </p:nvSpPr>
            <p:spPr>
              <a:xfrm>
                <a:off x="3216166" y="1509292"/>
                <a:ext cx="5250794" cy="2239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ja-JP" altLang="en-US" sz="2000"/>
                  <a:t>假设矩阵</a:t>
                </a:r>
                <a:r>
                  <a:rPr lang="zh-CN" altLang="en-US" sz="2000" dirty="0"/>
                  <a:t> </a:t>
                </a:r>
                <a:r>
                  <a:rPr lang="en-US" sz="2000" b="1" i="1" dirty="0"/>
                  <a:t>X</a:t>
                </a:r>
                <a:r>
                  <a:rPr lang="zh-CN" altLang="en-US" sz="2000" b="1" i="1" dirty="0"/>
                  <a:t> </a:t>
                </a:r>
                <a:r>
                  <a:rPr lang="ja-JP" altLang="en-US" sz="2000"/>
                  <a:t>中最大值为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，</a:t>
                </a:r>
              </a:p>
              <a:p>
                <a:r>
                  <a:rPr lang="ja-JP" altLang="en-US" sz="2000"/>
                  <a:t>我们将分配真实边界框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给</a:t>
                </a:r>
                <a:r>
                  <a:rPr lang="ja-JP" altLang="en-US" sz="2000"/>
                  <a:t>锚框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endParaRPr lang="en-US" altLang="ja-JP" sz="2000" dirty="0"/>
              </a:p>
              <a:p>
                <a:r>
                  <a:rPr lang="ja-JP" altLang="en-US" sz="2000"/>
                  <a:t>然后，丢弃矩阵中第</a:t>
                </a:r>
                <a:r>
                  <a:rPr lang="en-US" altLang="ja-JP" sz="2000" dirty="0"/>
                  <a:t>2</a:t>
                </a:r>
                <a:r>
                  <a:rPr lang="ja-JP" altLang="en-US" sz="2000"/>
                  <a:t>行和第</a:t>
                </a:r>
                <a:r>
                  <a:rPr lang="en-US" altLang="ja-JP" sz="2000" dirty="0"/>
                  <a:t>3</a:t>
                </a:r>
                <a:r>
                  <a:rPr lang="ja-JP" altLang="en-US" sz="2000"/>
                  <a:t>列的所有元素，</a:t>
                </a:r>
                <a:endParaRPr lang="en-US" altLang="ja-JP" sz="2000" dirty="0"/>
              </a:p>
              <a:p>
                <a:r>
                  <a:rPr lang="ja-JP" altLang="en-US" sz="2000"/>
                  <a:t>找出剩余阴影部分的最大元素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71</m:t>
                        </m:r>
                      </m:sub>
                    </m:sSub>
                  </m:oMath>
                </a14:m>
                <a:r>
                  <a:rPr lang="ja-JP" altLang="en-US"/>
                  <a:t>，</a:t>
                </a:r>
                <a:endParaRPr lang="en-US" altLang="ja-JP" dirty="0"/>
              </a:p>
              <a:p>
                <a:r>
                  <a:rPr lang="ja-JP" altLang="en-US"/>
                  <a:t>为锚框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  <a:r>
                  <a:rPr lang="ja-JP" altLang="en-US"/>
                  <a:t>分配真实边界框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。</a:t>
                </a:r>
                <a:br>
                  <a:rPr lang="en-US" sz="2000" dirty="0"/>
                </a:b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474746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437FAE-E238-A744-80BB-9C8D61B5D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166" y="1509292"/>
                <a:ext cx="5250794" cy="2239650"/>
              </a:xfrm>
              <a:prstGeom prst="rect">
                <a:avLst/>
              </a:prstGeom>
              <a:blipFill>
                <a:blip r:embed="rId5"/>
                <a:stretch>
                  <a:fillRect l="-1928" t="-1130" r="-9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5332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ssign Labels to Anchor Bo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将标签分配给锚框</a:t>
            </a:r>
            <a:endParaRPr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9" y="1164273"/>
            <a:ext cx="1830444" cy="36446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Bounding boxes"/>
              <p:cNvSpPr txBox="1"/>
              <p:nvPr/>
            </p:nvSpPr>
            <p:spPr>
              <a:xfrm>
                <a:off x="1753319" y="794941"/>
                <a:ext cx="1802671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lang="ja-JP" altLang="en-US"/>
                  <a:t>真实边界索引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endParaRPr lang="ar-AE" dirty="0"/>
              </a:p>
            </p:txBody>
          </p:sp>
        </mc:Choice>
        <mc:Fallback xmlns="">
          <p:sp>
            <p:nvSpPr>
              <p:cNvPr id="201" name="Bounding box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319" y="794941"/>
                <a:ext cx="1802671" cy="369332"/>
              </a:xfrm>
              <a:prstGeom prst="rect">
                <a:avLst/>
              </a:prstGeom>
              <a:blipFill>
                <a:blip r:embed="rId3"/>
                <a:stretch>
                  <a:fillRect l="-4895" t="-10000" r="-7692" b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Anchor boxes"/>
              <p:cNvSpPr txBox="1"/>
              <p:nvPr/>
            </p:nvSpPr>
            <p:spPr>
              <a:xfrm rot="16200000">
                <a:off x="-154156" y="2814495"/>
                <a:ext cx="1269961" cy="3950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lang="ja-JP" altLang="en-US"/>
                  <a:t>锚框索引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202" name="Anchor box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54156" y="2814495"/>
                <a:ext cx="1269961" cy="395045"/>
              </a:xfrm>
              <a:prstGeom prst="rect">
                <a:avLst/>
              </a:prstGeom>
              <a:blipFill>
                <a:blip r:embed="rId4"/>
                <a:stretch>
                  <a:fillRect l="-6250" t="-10891" r="-15625" b="-69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811" y="1164273"/>
            <a:ext cx="1474074" cy="364468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437FAE-E238-A744-80BB-9C8D61B5D040}"/>
                  </a:ext>
                </a:extLst>
              </p:cNvPr>
              <p:cNvSpPr txBox="1"/>
              <p:nvPr/>
            </p:nvSpPr>
            <p:spPr>
              <a:xfrm>
                <a:off x="5376042" y="1455705"/>
                <a:ext cx="2861441" cy="2862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ja-JP" altLang="en-US"/>
                  <a:t>接着</a:t>
                </a:r>
                <a:r>
                  <a:rPr lang="zh-CN" altLang="en-US" dirty="0"/>
                  <a:t>，</a:t>
                </a:r>
                <a:r>
                  <a:rPr lang="ja-JP" altLang="en-US"/>
                  <a:t>丢弃矩阵中第</a:t>
                </a:r>
                <a:r>
                  <a:rPr lang="en-US" altLang="ja-JP" dirty="0"/>
                  <a:t>7</a:t>
                </a:r>
                <a:r>
                  <a:rPr lang="ja-JP" altLang="en-US"/>
                  <a:t>行和第</a:t>
                </a:r>
                <a:r>
                  <a:rPr lang="en-US" altLang="ja-JP" dirty="0"/>
                  <a:t>1</a:t>
                </a:r>
                <a:r>
                  <a:rPr lang="ja-JP" altLang="en-US"/>
                  <a:t>列的所有元素，</a:t>
                </a:r>
                <a:endParaRPr lang="en-US" altLang="ja-JP" dirty="0"/>
              </a:p>
              <a:p>
                <a:endParaRPr lang="en-US" altLang="ja-JP" dirty="0"/>
              </a:p>
              <a:p>
                <a:r>
                  <a:rPr lang="ja-JP" altLang="en-US"/>
                  <a:t>找出剩余阴影部分的最大元素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54</m:t>
                        </m:r>
                      </m:sub>
                    </m:sSub>
                  </m:oMath>
                </a14:m>
                <a:r>
                  <a:rPr lang="en-US" dirty="0"/>
                  <a:t>，</a:t>
                </a:r>
              </a:p>
              <a:p>
                <a:endParaRPr lang="en-US" dirty="0"/>
              </a:p>
              <a:p>
                <a:r>
                  <a:rPr lang="ja-JP" altLang="en-US"/>
                  <a:t>为锚框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ja-JP" altLang="en-US"/>
                  <a:t>分配真实边界框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。</a:t>
                </a:r>
              </a:p>
              <a:p>
                <a:endParaRPr lang="en-US" altLang="ja-JP" dirty="0"/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437FAE-E238-A744-80BB-9C8D61B5D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42" y="1455705"/>
                <a:ext cx="2861441" cy="2862320"/>
              </a:xfrm>
              <a:prstGeom prst="rect">
                <a:avLst/>
              </a:prstGeom>
              <a:blipFill>
                <a:blip r:embed="rId6"/>
                <a:stretch>
                  <a:fillRect l="-3084" t="-1327" r="-22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5402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ssign Labels to Anchor Bo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将标签分配给锚框</a:t>
            </a:r>
            <a:endParaRPr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9" y="1116975"/>
            <a:ext cx="1830444" cy="36446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Bounding boxes"/>
              <p:cNvSpPr txBox="1"/>
              <p:nvPr/>
            </p:nvSpPr>
            <p:spPr>
              <a:xfrm>
                <a:off x="2787204" y="759341"/>
                <a:ext cx="1802671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lang="ja-JP" altLang="en-US"/>
                  <a:t>真实边界索引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endParaRPr lang="ar-AE" dirty="0"/>
              </a:p>
            </p:txBody>
          </p:sp>
        </mc:Choice>
        <mc:Fallback xmlns="">
          <p:sp>
            <p:nvSpPr>
              <p:cNvPr id="201" name="Bounding box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204" y="759341"/>
                <a:ext cx="1802671" cy="369332"/>
              </a:xfrm>
              <a:prstGeom prst="rect">
                <a:avLst/>
              </a:prstGeom>
              <a:blipFill>
                <a:blip r:embed="rId3"/>
                <a:stretch>
                  <a:fillRect l="-4895" t="-13793" r="-7692" b="-206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Anchor boxes"/>
              <p:cNvSpPr txBox="1"/>
              <p:nvPr/>
            </p:nvSpPr>
            <p:spPr>
              <a:xfrm rot="16200000">
                <a:off x="-154156" y="2767197"/>
                <a:ext cx="1269961" cy="3950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lang="ja-JP" altLang="en-US"/>
                  <a:t>锚框索引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202" name="Anchor box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54156" y="2767197"/>
                <a:ext cx="1269961" cy="395045"/>
              </a:xfrm>
              <a:prstGeom prst="rect">
                <a:avLst/>
              </a:prstGeom>
              <a:blipFill>
                <a:blip r:embed="rId4"/>
                <a:stretch>
                  <a:fillRect l="-6250" t="-10891" r="-15625" b="-69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204" y="1116975"/>
            <a:ext cx="1474074" cy="364468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579" y="1095701"/>
            <a:ext cx="1491281" cy="36872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3F2490-2B2E-674D-9653-2870FB757E43}"/>
                  </a:ext>
                </a:extLst>
              </p:cNvPr>
              <p:cNvSpPr/>
              <p:nvPr/>
            </p:nvSpPr>
            <p:spPr>
              <a:xfrm>
                <a:off x="6282560" y="1413914"/>
                <a:ext cx="214411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/>
                  <a:t>最后，丢弃矩阵中第</a:t>
                </a:r>
                <a:r>
                  <a:rPr lang="en-US" altLang="ja-JP" dirty="0"/>
                  <a:t>5</a:t>
                </a:r>
                <a:r>
                  <a:rPr lang="ja-JP" altLang="en-US"/>
                  <a:t>行和第</a:t>
                </a:r>
                <a:r>
                  <a:rPr lang="en-US" altLang="ja-JP" dirty="0"/>
                  <a:t>4</a:t>
                </a:r>
                <a:r>
                  <a:rPr lang="ja-JP" altLang="en-US"/>
                  <a:t>列的所有元素，</a:t>
                </a:r>
                <a:endParaRPr lang="en-US" altLang="ja-JP" dirty="0"/>
              </a:p>
              <a:p>
                <a:endParaRPr lang="en-US" altLang="ja-JP" dirty="0"/>
              </a:p>
              <a:p>
                <a:r>
                  <a:rPr lang="ja-JP" altLang="en-US"/>
                  <a:t>找出剩余阴影部分的最大元素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92</m:t>
                        </m:r>
                      </m:sub>
                    </m:sSub>
                  </m:oMath>
                </a14:m>
                <a:r>
                  <a:rPr lang="en-US" dirty="0"/>
                  <a:t>，</a:t>
                </a:r>
              </a:p>
              <a:p>
                <a:endParaRPr lang="en-US" altLang="ja-JP" dirty="0"/>
              </a:p>
              <a:p>
                <a:r>
                  <a:rPr lang="ja-JP" altLang="en-US"/>
                  <a:t>为锚框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ja-JP" altLang="en-US"/>
                  <a:t>分配真实边界框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。</a:t>
                </a:r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3F2490-2B2E-674D-9653-2870FB757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560" y="1413914"/>
                <a:ext cx="2144110" cy="2862322"/>
              </a:xfrm>
              <a:prstGeom prst="rect">
                <a:avLst/>
              </a:prstGeom>
              <a:blipFill>
                <a:blip r:embed="rId7"/>
                <a:stretch>
                  <a:fillRect l="-2353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3183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ssign Labels to Anchor Bo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将标签分配给锚框</a:t>
            </a:r>
            <a:endParaRPr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9" y="1116975"/>
            <a:ext cx="1830444" cy="36446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Bounding boxes"/>
              <p:cNvSpPr txBox="1"/>
              <p:nvPr/>
            </p:nvSpPr>
            <p:spPr>
              <a:xfrm>
                <a:off x="2787204" y="759341"/>
                <a:ext cx="1802671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lang="ja-JP" altLang="en-US"/>
                  <a:t>真实边界索引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endParaRPr lang="ar-AE" dirty="0"/>
              </a:p>
            </p:txBody>
          </p:sp>
        </mc:Choice>
        <mc:Fallback xmlns="">
          <p:sp>
            <p:nvSpPr>
              <p:cNvPr id="201" name="Bounding box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204" y="759341"/>
                <a:ext cx="1802671" cy="369332"/>
              </a:xfrm>
              <a:prstGeom prst="rect">
                <a:avLst/>
              </a:prstGeom>
              <a:blipFill>
                <a:blip r:embed="rId3"/>
                <a:stretch>
                  <a:fillRect l="-4895" t="-13793" r="-7692" b="-206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Anchor boxes"/>
              <p:cNvSpPr txBox="1"/>
              <p:nvPr/>
            </p:nvSpPr>
            <p:spPr>
              <a:xfrm rot="16200000">
                <a:off x="-154156" y="2767197"/>
                <a:ext cx="1269961" cy="3950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lang="ja-JP" altLang="en-US"/>
                  <a:t>锚框索引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202" name="Anchor box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54156" y="2767197"/>
                <a:ext cx="1269961" cy="395045"/>
              </a:xfrm>
              <a:prstGeom prst="rect">
                <a:avLst/>
              </a:prstGeom>
              <a:blipFill>
                <a:blip r:embed="rId4"/>
                <a:stretch>
                  <a:fillRect l="-6250" t="-10891" r="-15625" b="-69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204" y="1116975"/>
            <a:ext cx="1474074" cy="364468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579" y="1095701"/>
            <a:ext cx="1491281" cy="36872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3F2490-2B2E-674D-9653-2870FB757E43}"/>
                  </a:ext>
                </a:extLst>
              </p:cNvPr>
              <p:cNvSpPr/>
              <p:nvPr/>
            </p:nvSpPr>
            <p:spPr>
              <a:xfrm>
                <a:off x="6282559" y="1413914"/>
                <a:ext cx="1934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/>
                  <a:t>之后，我们只需遍历除去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的剩余锚框，并根据阈值判断是否为剩余锚框分配真实边界框。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3F2490-2B2E-674D-9653-2870FB757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559" y="1413914"/>
                <a:ext cx="1934977" cy="2308324"/>
              </a:xfrm>
              <a:prstGeom prst="rect">
                <a:avLst/>
              </a:prstGeom>
              <a:blipFill>
                <a:blip r:embed="rId7"/>
                <a:stretch>
                  <a:fillRect l="-2614" t="-1093" r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1992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D63E-38D1-4D4B-8D16-9B68CADD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输出预测边界框</a:t>
            </a:r>
            <a:br>
              <a:rPr lang="ja-JP" altLang="en-US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ABDD5-9811-DA47-8779-51B93D73A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92" y="1009331"/>
            <a:ext cx="5256167" cy="3553928"/>
          </a:xfrm>
        </p:spPr>
        <p:txBody>
          <a:bodyPr/>
          <a:lstStyle/>
          <a:p>
            <a:r>
              <a:rPr lang="ja-JP" altLang="en-US"/>
              <a:t>非极大值抑制（</a:t>
            </a:r>
            <a:r>
              <a:rPr lang="en-US" dirty="0"/>
              <a:t>non-maximum </a:t>
            </a:r>
            <a:r>
              <a:rPr lang="en-US" dirty="0" err="1"/>
              <a:t>suppression，NMS</a:t>
            </a:r>
            <a:r>
              <a:rPr lang="en-US" dirty="0"/>
              <a:t>）</a:t>
            </a:r>
          </a:p>
          <a:p>
            <a:pPr lvl="1"/>
            <a:r>
              <a:rPr lang="ja-JP" altLang="en-US"/>
              <a:t>每个锚框生成一个边界框预测</a:t>
            </a:r>
          </a:p>
          <a:p>
            <a:pPr lvl="1"/>
            <a:r>
              <a:rPr lang="ja-JP" altLang="en-US"/>
              <a:t>选择得分最高的那个预测</a:t>
            </a:r>
            <a:endParaRPr lang="en-US" altLang="ja-JP" dirty="0"/>
          </a:p>
          <a:p>
            <a:pPr lvl="1"/>
            <a:r>
              <a:rPr lang="ja-JP" altLang="en-US"/>
              <a:t>所有其他预测与所选预测相比</a:t>
            </a:r>
            <a:r>
              <a:rPr lang="zh-CN" altLang="en-US" dirty="0"/>
              <a:t>，</a:t>
            </a:r>
            <a:r>
              <a:rPr lang="ja-JP" altLang="en-US"/>
              <a:t>如果</a:t>
            </a:r>
            <a:r>
              <a:rPr lang="zh-CN" altLang="en-US" dirty="0"/>
              <a:t> </a:t>
            </a:r>
            <a:r>
              <a:rPr lang="en-US" dirty="0" err="1"/>
              <a:t>IoU</a:t>
            </a:r>
            <a:r>
              <a:rPr lang="zh-CN" altLang="en-US" dirty="0"/>
              <a:t> </a:t>
            </a:r>
            <a:r>
              <a:rPr lang="en-US" dirty="0"/>
              <a:t>&gt;</a:t>
            </a:r>
            <a:r>
              <a:rPr lang="zh-CN" altLang="en-US" dirty="0"/>
              <a:t>  ，</a:t>
            </a:r>
            <a:r>
              <a:rPr lang="ja-JP" altLang="en-US"/>
              <a:t>则删除</a:t>
            </a:r>
          </a:p>
          <a:p>
            <a:pPr lvl="1"/>
            <a:r>
              <a:rPr lang="ja-JP" altLang="en-US"/>
              <a:t>重复，直到选中或删除所有内容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D5C85-9BAD-EF45-98F7-3835CAB6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881" y="3127662"/>
            <a:ext cx="139700" cy="21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C3B5C-8071-6D4A-861C-43722AED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03" y="2824219"/>
            <a:ext cx="2146581" cy="1598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B4FE5-8511-8F49-8983-36D9F42C7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02" y="660678"/>
            <a:ext cx="2077107" cy="1552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7DFCB7-4C4D-514D-92F3-6A5DC4A42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075" y="2391509"/>
            <a:ext cx="311980" cy="36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546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gion-based CNNs"/>
          <p:cNvSpPr txBox="1">
            <a:spLocks noGrp="1"/>
          </p:cNvSpPr>
          <p:nvPr>
            <p:ph type="title"/>
          </p:nvPr>
        </p:nvSpPr>
        <p:spPr>
          <a:xfrm>
            <a:off x="455660" y="1567344"/>
            <a:ext cx="2571319" cy="200881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区域卷积神经网络</a:t>
            </a:r>
            <a:endParaRPr dirty="0"/>
          </a:p>
        </p:txBody>
      </p:sp>
      <p:pic>
        <p:nvPicPr>
          <p:cNvPr id="220" name="OPTN-UNOS-regional-map-1-1.png" descr="OPTN-UNOS-regional-map-1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15" y="1066517"/>
            <a:ext cx="4998100" cy="3010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-C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区域卷积神经网络</a:t>
            </a:r>
            <a:r>
              <a:rPr lang="zh-CN" altLang="en-US" dirty="0"/>
              <a:t>（</a:t>
            </a:r>
            <a:r>
              <a:rPr dirty="0"/>
              <a:t>R-CNN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23" name="Select anchor boxes with a heuristic algorithm…"/>
          <p:cNvSpPr txBox="1">
            <a:spLocks noGrp="1"/>
          </p:cNvSpPr>
          <p:nvPr>
            <p:ph type="body" sz="half" idx="1"/>
          </p:nvPr>
        </p:nvSpPr>
        <p:spPr>
          <a:xfrm>
            <a:off x="340592" y="2331170"/>
            <a:ext cx="6730242" cy="223208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区域卷积神经网络（</a:t>
            </a:r>
            <a:r>
              <a:rPr lang="en-US" dirty="0"/>
              <a:t>region-based CNN，R-CNN）</a:t>
            </a:r>
          </a:p>
          <a:p>
            <a:pPr lvl="1"/>
            <a:r>
              <a:rPr lang="ja-JP" altLang="en-US" sz="1900"/>
              <a:t>对输入图像使用选择性搜索</a:t>
            </a:r>
            <a:r>
              <a:rPr lang="zh-CN" altLang="en-US" sz="1900" dirty="0"/>
              <a:t>，</a:t>
            </a:r>
            <a:r>
              <a:rPr lang="ja-JP" altLang="en-US" sz="1900"/>
              <a:t>来选取多个高质量的提议</a:t>
            </a:r>
          </a:p>
          <a:p>
            <a:pPr lvl="1"/>
            <a:r>
              <a:rPr lang="ja-JP" altLang="en-US" sz="1900"/>
              <a:t>选取一个预训练的卷积神经网络，并通过前向计算输出抽取的提议区域特征</a:t>
            </a:r>
          </a:p>
          <a:p>
            <a:pPr lvl="1"/>
            <a:r>
              <a:rPr lang="ja-JP" altLang="en-US" sz="1900"/>
              <a:t>将每个提议区域的特征连同其标注的类别作为一个样本，训练多个支持向量机对目标分类</a:t>
            </a:r>
          </a:p>
          <a:p>
            <a:pPr lvl="1"/>
            <a:r>
              <a:rPr lang="ja-JP" altLang="en-US" sz="1900"/>
              <a:t>训练线性回归模型来预测真实边界框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34BBBC-C120-4243-9547-BD66D9AF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587" y="589495"/>
            <a:ext cx="5449575" cy="16130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gion of Interest (RoI)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RoI</a:t>
            </a:r>
            <a:r>
              <a:rPr lang="zh-CN" altLang="en-US" dirty="0"/>
              <a:t> </a:t>
            </a:r>
            <a:r>
              <a:rPr lang="ja-JP" altLang="en-US"/>
              <a:t>池化层</a:t>
            </a:r>
            <a:endParaRPr dirty="0"/>
          </a:p>
        </p:txBody>
      </p:sp>
      <p:sp>
        <p:nvSpPr>
          <p:cNvPr id="227" name="Given an anchor box, uniformly cuts it into n x m blocks, output the maximal value in each block…"/>
          <p:cNvSpPr txBox="1">
            <a:spLocks noGrp="1"/>
          </p:cNvSpPr>
          <p:nvPr>
            <p:ph type="body" sz="half" idx="1"/>
          </p:nvPr>
        </p:nvSpPr>
        <p:spPr>
          <a:xfrm>
            <a:off x="340592" y="3150174"/>
            <a:ext cx="8205304" cy="141308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ja-JP" altLang="en-US"/>
              <a:t>兴趣区域池化层（</a:t>
            </a:r>
            <a:r>
              <a:rPr lang="en-US" dirty="0"/>
              <a:t>region of interest </a:t>
            </a:r>
            <a:r>
              <a:rPr lang="en-US" dirty="0" err="1"/>
              <a:t>pooling，</a:t>
            </a:r>
            <a:r>
              <a:rPr lang="en-US" i="1" dirty="0" err="1"/>
              <a:t>RoI</a:t>
            </a:r>
            <a:r>
              <a:rPr lang="zh-CN" altLang="en-US" dirty="0"/>
              <a:t> </a:t>
            </a:r>
            <a:r>
              <a:rPr lang="ja-JP" altLang="en-US"/>
              <a:t>池化层）</a:t>
            </a:r>
            <a:endParaRPr lang="en-US" dirty="0"/>
          </a:p>
          <a:p>
            <a:pPr lvl="1"/>
            <a:r>
              <a:rPr lang="ja-JP" altLang="en-US"/>
              <a:t>给定一个锚框，将其均匀地切割成</a:t>
            </a:r>
            <a:r>
              <a:rPr lang="zh-CN" altLang="en-US" dirty="0"/>
              <a:t> </a:t>
            </a:r>
            <a:r>
              <a:rPr lang="en-US" i="1" dirty="0"/>
              <a:t>n x m</a:t>
            </a:r>
            <a:r>
              <a:rPr lang="zh-CN" altLang="en-US" i="1" dirty="0"/>
              <a:t> </a:t>
            </a:r>
            <a:r>
              <a:rPr lang="ja-JP" altLang="en-US"/>
              <a:t>个块，输出每个块中的最大值</a:t>
            </a:r>
          </a:p>
          <a:p>
            <a:pPr lvl="1"/>
            <a:r>
              <a:rPr lang="ja-JP" altLang="en-US"/>
              <a:t>返回每个锚框的值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51D588-C3F1-5343-932A-0229CF5A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62" y="1144555"/>
            <a:ext cx="4647688" cy="1508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目标检测</a:t>
            </a:r>
            <a:endParaRPr lang="en-US" altLang="ja-JP" dirty="0"/>
          </a:p>
          <a:p>
            <a:pPr lvl="1"/>
            <a:r>
              <a:rPr lang="ja-JP" altLang="en-US"/>
              <a:t>边界框和锚框</a:t>
            </a:r>
            <a:endParaRPr lang="en-US" altLang="ja-JP" dirty="0"/>
          </a:p>
          <a:p>
            <a:pPr lvl="2"/>
            <a:r>
              <a:rPr lang="ja-JP" altLang="en-US"/>
              <a:t>交并比</a:t>
            </a:r>
            <a:endParaRPr lang="en-US" altLang="ja-JP" dirty="0"/>
          </a:p>
          <a:p>
            <a:pPr lvl="1"/>
            <a:r>
              <a:rPr lang="ja-JP" altLang="en-US"/>
              <a:t>区域卷积神经网络</a:t>
            </a:r>
            <a:r>
              <a:rPr lang="zh-CN" altLang="en-US" dirty="0"/>
              <a:t>（</a:t>
            </a:r>
            <a:r>
              <a:rPr lang="en-US" dirty="0"/>
              <a:t> R-CNN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ja-JP" altLang="en-US"/>
              <a:t>单发多框检测（</a:t>
            </a:r>
            <a:r>
              <a:rPr lang="en-US" dirty="0"/>
              <a:t>SSD）</a:t>
            </a:r>
            <a:endParaRPr lang="en-US" altLang="ja-JP" dirty="0"/>
          </a:p>
          <a:p>
            <a:r>
              <a:rPr lang="ja-JP" altLang="en-US"/>
              <a:t>计算机视觉训练技巧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0898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ast RC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Fast RCNN</a:t>
            </a:r>
          </a:p>
        </p:txBody>
      </p:sp>
      <p:sp>
        <p:nvSpPr>
          <p:cNvPr id="231" name="A CNN to extract features (fast)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572483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CNN</a:t>
            </a:r>
            <a:r>
              <a:rPr lang="zh-CN" altLang="en-US" dirty="0"/>
              <a:t> </a:t>
            </a:r>
            <a:r>
              <a:rPr lang="ja-JP" altLang="en-US"/>
              <a:t>快速提取特征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输入是整个图像，而不是各个提议区域</a:t>
            </a:r>
            <a:endParaRPr lang="en-US" altLang="ja-JP" dirty="0"/>
          </a:p>
          <a:p>
            <a:pPr lvl="1"/>
            <a:r>
              <a:rPr lang="en-US" dirty="0" err="1"/>
              <a:t>RoI</a:t>
            </a:r>
            <a:r>
              <a:rPr lang="zh-CN" altLang="en-US" dirty="0"/>
              <a:t>池</a:t>
            </a:r>
            <a:r>
              <a:rPr lang="ja-JP" altLang="en-US"/>
              <a:t>化</a:t>
            </a:r>
            <a:r>
              <a:rPr lang="zh-CN" altLang="en-US" dirty="0"/>
              <a:t>为每个锚框返回固定长度的特征</a:t>
            </a:r>
          </a:p>
        </p:txBody>
      </p:sp>
      <p:sp>
        <p:nvSpPr>
          <p:cNvPr id="233" name="Rectangle"/>
          <p:cNvSpPr/>
          <p:nvPr/>
        </p:nvSpPr>
        <p:spPr>
          <a:xfrm>
            <a:off x="4728633" y="1936750"/>
            <a:ext cx="1710466" cy="127000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3E20-3C3E-7649-AC53-D13CF59F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39" y="827141"/>
            <a:ext cx="3919116" cy="35969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Faster R-C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Faster R-CNN</a:t>
            </a:r>
          </a:p>
        </p:txBody>
      </p:sp>
      <p:sp>
        <p:nvSpPr>
          <p:cNvPr id="236" name="Use a region proposal network to replace select search for high quality anchor boxes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2954218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与</a:t>
            </a:r>
            <a:r>
              <a:rPr lang="zh-CN" altLang="en-US" dirty="0"/>
              <a:t> </a:t>
            </a:r>
            <a:r>
              <a:rPr lang="en-US" dirty="0"/>
              <a:t>Fast R-CNN</a:t>
            </a:r>
            <a:r>
              <a:rPr lang="zh-CN" altLang="en-US" dirty="0"/>
              <a:t> </a:t>
            </a:r>
            <a:r>
              <a:rPr lang="ja-JP" altLang="en-US"/>
              <a:t>相比，只有生成提议区域的方法从选择性搜索变成了区域提议网络，而其他部分均保持不变。</a:t>
            </a:r>
            <a:endParaRPr dirty="0"/>
          </a:p>
        </p:txBody>
      </p:sp>
      <p:sp>
        <p:nvSpPr>
          <p:cNvPr id="238" name="Rectangle"/>
          <p:cNvSpPr/>
          <p:nvPr/>
        </p:nvSpPr>
        <p:spPr>
          <a:xfrm>
            <a:off x="5295900" y="1606550"/>
            <a:ext cx="3431250" cy="183343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F7B851-E3ED-C243-9622-3AB62038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78" y="1185971"/>
            <a:ext cx="5026007" cy="27722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bokeh_plot (2).png" descr="bokeh_plot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79" y="179156"/>
            <a:ext cx="4785188" cy="47851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gluon-cv.mxnet.io/model_zoo/detection.html"/>
          <p:cNvSpPr txBox="1"/>
          <p:nvPr/>
        </p:nvSpPr>
        <p:spPr>
          <a:xfrm>
            <a:off x="6330229" y="296685"/>
            <a:ext cx="2162401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474746"/>
                </a:solidFill>
                <a:uFillTx/>
              </a:defRPr>
            </a:pP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https://gluon-cv.mxnet.io/model_zoo/detection.html</a:t>
            </a:r>
          </a:p>
        </p:txBody>
      </p:sp>
      <p:sp>
        <p:nvSpPr>
          <p:cNvPr id="249" name="Oval"/>
          <p:cNvSpPr/>
          <p:nvPr/>
        </p:nvSpPr>
        <p:spPr>
          <a:xfrm rot="20992410">
            <a:off x="1134110" y="207528"/>
            <a:ext cx="716809" cy="1373621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0" name="Faster RCNN"/>
          <p:cNvSpPr txBox="1"/>
          <p:nvPr/>
        </p:nvSpPr>
        <p:spPr>
          <a:xfrm>
            <a:off x="2041238" y="719007"/>
            <a:ext cx="151413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Faster RCNN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Mask R-C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Mask R-CNN</a:t>
            </a:r>
          </a:p>
        </p:txBody>
      </p:sp>
      <p:sp>
        <p:nvSpPr>
          <p:cNvPr id="241" name="If pixel-level labels are available, add an additional loss (FCN) to take into account them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4249006" cy="161360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如果训练数据还标注了每个目标在图像上的像素级位置，那么</a:t>
            </a:r>
            <a:r>
              <a:rPr lang="en-US" dirty="0"/>
              <a:t>Mask R-CNN</a:t>
            </a:r>
            <a:r>
              <a:rPr lang="zh-CN" altLang="en-US" dirty="0"/>
              <a:t> </a:t>
            </a:r>
            <a:r>
              <a:rPr lang="ja-JP" altLang="en-US"/>
              <a:t>能有效利用这些详尽的标注信息进一步提升目标检测的精度</a:t>
            </a:r>
            <a:endParaRPr dirty="0"/>
          </a:p>
        </p:txBody>
      </p:sp>
      <p:pic>
        <p:nvPicPr>
          <p:cNvPr id="243" name="Screen Shot 2019-03-11 at 11.07.02 AM.png" descr="Screen Shot 2019-03-11 at 11.07.0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03" y="3043724"/>
            <a:ext cx="2875439" cy="1776728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OCO"/>
          <p:cNvSpPr txBox="1"/>
          <p:nvPr/>
        </p:nvSpPr>
        <p:spPr>
          <a:xfrm>
            <a:off x="1986052" y="2676297"/>
            <a:ext cx="7899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COCO</a:t>
            </a:r>
          </a:p>
        </p:txBody>
      </p:sp>
      <p:sp>
        <p:nvSpPr>
          <p:cNvPr id="245" name="Rectangle"/>
          <p:cNvSpPr/>
          <p:nvPr/>
        </p:nvSpPr>
        <p:spPr>
          <a:xfrm>
            <a:off x="6850757" y="1047750"/>
            <a:ext cx="1950542" cy="12567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78791-4E15-0E4C-A4F3-5ACFC683A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11" y="1150491"/>
            <a:ext cx="3839055" cy="32737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ingle Shot Multibox Detection (SSD)"/>
          <p:cNvSpPr txBox="1">
            <a:spLocks noGrp="1"/>
          </p:cNvSpPr>
          <p:nvPr>
            <p:ph type="title"/>
          </p:nvPr>
        </p:nvSpPr>
        <p:spPr>
          <a:xfrm>
            <a:off x="685800" y="1283402"/>
            <a:ext cx="7772400" cy="930106"/>
          </a:xfrm>
          <a:prstGeom prst="rect">
            <a:avLst/>
          </a:prstGeom>
        </p:spPr>
        <p:txBody>
          <a:bodyPr/>
          <a:lstStyle>
            <a:lvl1pPr defTabSz="388620">
              <a:defRPr sz="3400"/>
            </a:lvl1pPr>
          </a:lstStyle>
          <a:p>
            <a:r>
              <a:rPr lang="ja-JP" altLang="en-US"/>
              <a:t>单发多框检测（</a:t>
            </a:r>
            <a:r>
              <a:rPr lang="en-US" dirty="0"/>
              <a:t>SSD）</a:t>
            </a:r>
          </a:p>
        </p:txBody>
      </p:sp>
      <p:pic>
        <p:nvPicPr>
          <p:cNvPr id="253" name="Screen Shot 2019-03-11 at 11.17.05 AM.png" descr="Screen Shot 2019-03-11 at 11.17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76" y="2719734"/>
            <a:ext cx="5978149" cy="155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For each pixel, generate multiple anchor boxes centered at this pixel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40592" y="1009331"/>
                <a:ext cx="4769075" cy="35539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对于每个像素，生成以该像素为中心的多个锚框</a:t>
                </a:r>
              </a:p>
              <a:p>
                <a:r>
                  <a:rPr lang="ja-JP" altLang="en-US"/>
                  <a:t>给定</a:t>
                </a:r>
                <a:r>
                  <a:rPr lang="zh-CN" altLang="en-US" dirty="0"/>
                  <a:t> </a:t>
                </a:r>
                <a:r>
                  <a:rPr lang="en-US" dirty="0"/>
                  <a:t>n</a:t>
                </a:r>
                <a:r>
                  <a:rPr lang="zh-CN" altLang="en-US" dirty="0"/>
                  <a:t> </a:t>
                </a:r>
                <a:r>
                  <a:rPr lang="ja-JP" altLang="en-US"/>
                  <a:t>个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和</a:t>
                </a:r>
                <a:r>
                  <a:rPr lang="zh-CN" altLang="en-US" dirty="0"/>
                  <a:t> </a:t>
                </a:r>
                <a:r>
                  <a:rPr lang="en-US" dirty="0"/>
                  <a:t>m</a:t>
                </a:r>
                <a:r>
                  <a:rPr lang="zh-CN" altLang="en-US" dirty="0"/>
                  <a:t> </a:t>
                </a:r>
                <a:r>
                  <a:rPr lang="ja-JP" altLang="en-US"/>
                  <a:t>个比率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ja-JP" altLang="en-US"/>
                  <a:t>，生成</a:t>
                </a:r>
                <a:r>
                  <a:rPr lang="zh-CN" altLang="en-US" dirty="0"/>
                  <a:t> </a:t>
                </a:r>
                <a:r>
                  <a:rPr lang="en-US" dirty="0"/>
                  <a:t>n+m-1</a:t>
                </a:r>
                <a:r>
                  <a:rPr lang="ja-JP" altLang="en-US"/>
                  <a:t>个锚框</a:t>
                </a:r>
                <a:endParaRPr dirty="0"/>
              </a:p>
            </p:txBody>
          </p:sp>
        </mc:Choice>
        <mc:Fallback xmlns="">
          <p:sp>
            <p:nvSpPr>
              <p:cNvPr id="255" name="For each pixel, generate multiple anchor boxes centered at this pixe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40592" y="1009331"/>
                <a:ext cx="4769075" cy="3553928"/>
              </a:xfrm>
              <a:prstGeom prst="rect">
                <a:avLst/>
              </a:prstGeom>
              <a:blipFill>
                <a:blip r:embed="rId2"/>
                <a:stretch>
                  <a:fillRect l="-2660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Generate Anchor Bo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生成锚框</a:t>
            </a:r>
            <a:endParaRPr dirty="0"/>
          </a:p>
        </p:txBody>
      </p:sp>
      <p:pic>
        <p:nvPicPr>
          <p:cNvPr id="257" name="Screen Shot 2019-03-11 at 10.22.08 AM.png" descr="Screen Shot 2019-03-11 at 10.22.0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85" y="1025914"/>
            <a:ext cx="3559564" cy="275024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Equation"/>
          <p:cNvSpPr txBox="1"/>
          <p:nvPr/>
        </p:nvSpPr>
        <p:spPr>
          <a:xfrm>
            <a:off x="2625707" y="2303422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59" name="Equation"/>
          <p:cNvSpPr txBox="1"/>
          <p:nvPr/>
        </p:nvSpPr>
        <p:spPr>
          <a:xfrm>
            <a:off x="1480111" y="268877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Equation"/>
              <p:cNvSpPr txBox="1"/>
              <p:nvPr/>
            </p:nvSpPr>
            <p:spPr>
              <a:xfrm>
                <a:off x="562464" y="2738064"/>
                <a:ext cx="4420441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),(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),…,(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),(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),…,(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64" y="2738064"/>
                <a:ext cx="4420441" cy="276999"/>
              </a:xfrm>
              <a:prstGeom prst="rect">
                <a:avLst/>
              </a:prstGeom>
              <a:blipFill>
                <a:blip r:embed="rId4"/>
                <a:stretch>
                  <a:fillRect l="-1146" r="-1146" b="-4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S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单发多框检测</a:t>
            </a:r>
            <a:r>
              <a:rPr lang="zh-CN" altLang="en-US" dirty="0"/>
              <a:t>（</a:t>
            </a:r>
            <a:r>
              <a:rPr dirty="0"/>
              <a:t>SSD</a:t>
            </a:r>
            <a:r>
              <a:rPr lang="zh-CN" altLang="en-US" dirty="0"/>
              <a:t>）</a:t>
            </a:r>
            <a:r>
              <a:rPr lang="ja-JP" altLang="en-US"/>
              <a:t>模型</a:t>
            </a:r>
            <a:endParaRPr dirty="0"/>
          </a:p>
        </p:txBody>
      </p:sp>
      <p:sp>
        <p:nvSpPr>
          <p:cNvPr id="263" name="A base network to  extract feature, followed by conv-blocks to  halve width and height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505106" cy="3724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单发多框检测是一个多尺度的目标检测模型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先是基础网络从原始图像中抽取特征</a:t>
            </a:r>
            <a:r>
              <a:rPr lang="zh-CN" altLang="en-US" dirty="0"/>
              <a:t>，</a:t>
            </a:r>
            <a:r>
              <a:rPr lang="ja-JP" altLang="en-US"/>
              <a:t>使它输出的高和宽较大</a:t>
            </a:r>
            <a:r>
              <a:rPr lang="zh-CN" altLang="en-US" dirty="0"/>
              <a:t>，</a:t>
            </a:r>
            <a:r>
              <a:rPr lang="ja-JP" altLang="en-US"/>
              <a:t>可以用来检测尺寸</a:t>
            </a:r>
            <a:r>
              <a:rPr lang="ja-JP" altLang="en-US" b="1"/>
              <a:t>较小</a:t>
            </a:r>
            <a:r>
              <a:rPr lang="ja-JP" altLang="en-US"/>
              <a:t>的目标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接下来的每个多尺度特征块将上一层提供的特征图的高和宽缩小（如减半），并使特征图中每个单元在输入图像上的感受野变得更广阔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越靠近顶部的多尺度特征块输出的特征图越小，故而基于特征图生成的锚框也越少，加之特征图中每个单元感受野越大，因此更适合检测尺寸</a:t>
            </a:r>
            <a:r>
              <a:rPr lang="ja-JP" altLang="en-US" b="1"/>
              <a:t>较大</a:t>
            </a:r>
            <a:r>
              <a:rPr lang="ja-JP" altLang="en-US"/>
              <a:t>的目标预测每个锚框的类和边界框</a:t>
            </a:r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2C6AB-D448-BF47-A98D-6F8AB2FC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177" y="1318727"/>
            <a:ext cx="3680577" cy="1996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bokeh_plot (2).png" descr="bokeh_plot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79" y="179156"/>
            <a:ext cx="4785188" cy="478518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https://gluon-cv.mxnet.io/model_zoo/detection.html"/>
          <p:cNvSpPr txBox="1"/>
          <p:nvPr/>
        </p:nvSpPr>
        <p:spPr>
          <a:xfrm>
            <a:off x="6330229" y="296685"/>
            <a:ext cx="2162401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474746"/>
                </a:solidFill>
                <a:uFillTx/>
              </a:defRPr>
            </a:pP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https://gluon-cv.mxnet.io/model_zoo/detection.html</a:t>
            </a:r>
          </a:p>
        </p:txBody>
      </p:sp>
      <p:sp>
        <p:nvSpPr>
          <p:cNvPr id="268" name="Oval"/>
          <p:cNvSpPr/>
          <p:nvPr/>
        </p:nvSpPr>
        <p:spPr>
          <a:xfrm rot="18878465">
            <a:off x="3657437" y="2112097"/>
            <a:ext cx="1829126" cy="2772144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9" name="SSD"/>
          <p:cNvSpPr txBox="1"/>
          <p:nvPr/>
        </p:nvSpPr>
        <p:spPr>
          <a:xfrm>
            <a:off x="6037505" y="3666419"/>
            <a:ext cx="5741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SSD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rruDRIOj_400x400.png" descr="rruDRIOj_400x400.png"/>
          <p:cNvPicPr>
            <a:picLocks noChangeAspect="1"/>
          </p:cNvPicPr>
          <p:nvPr/>
        </p:nvPicPr>
        <p:blipFill>
          <a:blip r:embed="rId2"/>
          <a:srcRect l="7016"/>
          <a:stretch>
            <a:fillRect/>
          </a:stretch>
        </p:blipFill>
        <p:spPr>
          <a:xfrm>
            <a:off x="4369788" y="-2183"/>
            <a:ext cx="4786503" cy="5147717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You Only Look Once (YOLO)"/>
          <p:cNvSpPr txBox="1">
            <a:spLocks noGrp="1"/>
          </p:cNvSpPr>
          <p:nvPr>
            <p:ph type="title"/>
          </p:nvPr>
        </p:nvSpPr>
        <p:spPr>
          <a:xfrm>
            <a:off x="421794" y="1508673"/>
            <a:ext cx="4454062" cy="212615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你只需看一次</a:t>
            </a:r>
            <a:r>
              <a:rPr dirty="0"/>
              <a:t>(YOLO)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YO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YOLO</a:t>
            </a:r>
          </a:p>
        </p:txBody>
      </p:sp>
      <p:sp>
        <p:nvSpPr>
          <p:cNvPr id="275" name="Anchor boxes are highly overlapped in SSD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853449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Joseph Redmon</a:t>
            </a:r>
            <a:r>
              <a:rPr lang="zh-CN" altLang="en-US" dirty="0"/>
              <a:t> </a:t>
            </a:r>
            <a:r>
              <a:rPr lang="en-US" altLang="zh-CN" dirty="0"/>
              <a:t>et al., 2015</a:t>
            </a:r>
            <a:endParaRPr lang="en-US" altLang="ja-JP" dirty="0"/>
          </a:p>
          <a:p>
            <a:r>
              <a:rPr lang="ja-JP" altLang="en-US"/>
              <a:t>锚框在</a:t>
            </a:r>
            <a:r>
              <a:rPr lang="zh-CN" altLang="en-US" dirty="0"/>
              <a:t> </a:t>
            </a:r>
            <a:r>
              <a:rPr lang="en-US" dirty="0"/>
              <a:t>SSD</a:t>
            </a:r>
            <a:r>
              <a:rPr lang="zh-CN" altLang="en-US" dirty="0"/>
              <a:t> </a:t>
            </a:r>
            <a:r>
              <a:rPr lang="ja-JP" altLang="en-US"/>
              <a:t>中高度重叠</a:t>
            </a:r>
          </a:p>
          <a:p>
            <a:r>
              <a:rPr lang="en-US" dirty="0"/>
              <a:t>YOLO</a:t>
            </a:r>
            <a:r>
              <a:rPr lang="zh-CN" altLang="en-US" dirty="0"/>
              <a:t> </a:t>
            </a:r>
            <a:r>
              <a:rPr lang="ja-JP" altLang="en-US"/>
              <a:t>将输入图像均匀地切割成</a:t>
            </a:r>
            <a:r>
              <a:rPr lang="zh-CN" altLang="en-US" dirty="0"/>
              <a:t> </a:t>
            </a:r>
            <a:r>
              <a:rPr lang="en-US" dirty="0"/>
              <a:t>S x S</a:t>
            </a:r>
            <a:r>
              <a:rPr lang="zh-CN" altLang="en-US" dirty="0"/>
              <a:t> </a:t>
            </a:r>
            <a:r>
              <a:rPr lang="ja-JP" altLang="en-US"/>
              <a:t>锚框</a:t>
            </a:r>
          </a:p>
          <a:p>
            <a:r>
              <a:rPr lang="ja-JP" altLang="en-US"/>
              <a:t>每个锚框预测</a:t>
            </a:r>
            <a:r>
              <a:rPr lang="en-US" dirty="0"/>
              <a:t>B</a:t>
            </a:r>
            <a:r>
              <a:rPr lang="ja-JP" altLang="en-US"/>
              <a:t>个边界框</a:t>
            </a:r>
          </a:p>
          <a:p>
            <a:r>
              <a:rPr lang="en-US" dirty="0"/>
              <a:t>V2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dirty="0"/>
              <a:t>V3</a:t>
            </a:r>
            <a:r>
              <a:rPr lang="zh-CN" altLang="en-US" dirty="0"/>
              <a:t> </a:t>
            </a:r>
            <a:r>
              <a:rPr lang="ja-JP" altLang="en-US"/>
              <a:t>增加了更多改进</a:t>
            </a:r>
            <a:endParaRPr lang="en-US" dirty="0"/>
          </a:p>
        </p:txBody>
      </p:sp>
      <p:grpSp>
        <p:nvGrpSpPr>
          <p:cNvPr id="285" name="Group"/>
          <p:cNvGrpSpPr/>
          <p:nvPr/>
        </p:nvGrpSpPr>
        <p:grpSpPr>
          <a:xfrm>
            <a:off x="5935133" y="1434744"/>
            <a:ext cx="2990084" cy="2274012"/>
            <a:chOff x="0" y="0"/>
            <a:chExt cx="2990083" cy="2274011"/>
          </a:xfrm>
        </p:grpSpPr>
        <p:pic>
          <p:nvPicPr>
            <p:cNvPr id="276" name="catdog.jpg" descr="catdog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38" y="0"/>
              <a:ext cx="2950946" cy="2274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Line"/>
            <p:cNvSpPr/>
            <p:nvPr/>
          </p:nvSpPr>
          <p:spPr>
            <a:xfrm>
              <a:off x="0" y="600534"/>
              <a:ext cx="276753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" name="Line"/>
            <p:cNvSpPr/>
            <p:nvPr/>
          </p:nvSpPr>
          <p:spPr>
            <a:xfrm>
              <a:off x="0" y="1137005"/>
              <a:ext cx="276753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0" y="1596989"/>
              <a:ext cx="276753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 flipV="1">
              <a:off x="291323" y="138528"/>
              <a:ext cx="1" cy="19969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 flipV="1">
              <a:off x="812637" y="138528"/>
              <a:ext cx="1" cy="19969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2" name="Line"/>
            <p:cNvSpPr/>
            <p:nvPr/>
          </p:nvSpPr>
          <p:spPr>
            <a:xfrm flipV="1">
              <a:off x="1364618" y="138528"/>
              <a:ext cx="1" cy="19969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1916598" y="138528"/>
              <a:ext cx="1" cy="19969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2453246" y="138528"/>
              <a:ext cx="1" cy="19969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0" name="1_0T9gJQre00Mol0B1ATaHdA.gif" descr="1_0T9gJQre00Mol0B1ATaHdA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565" y="-31750"/>
            <a:ext cx="9276284" cy="52132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F66FE-734A-4646-8859-1317A2026B34}"/>
              </a:ext>
            </a:extLst>
          </p:cNvPr>
          <p:cNvSpPr txBox="1"/>
          <p:nvPr/>
        </p:nvSpPr>
        <p:spPr>
          <a:xfrm>
            <a:off x="482483" y="1473025"/>
            <a:ext cx="286232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 sz="5400" b="1">
                <a:solidFill>
                  <a:schemeClr val="bg1"/>
                </a:solidFill>
              </a:rPr>
              <a:t>目标检测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bokeh_plot (2).png" descr="bokeh_plot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79" y="179156"/>
            <a:ext cx="4785188" cy="4785188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https://gluon-cv.mxnet.io/model_zoo/detection.html"/>
          <p:cNvSpPr txBox="1"/>
          <p:nvPr/>
        </p:nvSpPr>
        <p:spPr>
          <a:xfrm>
            <a:off x="6330229" y="296685"/>
            <a:ext cx="2162401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474746"/>
                </a:solidFill>
                <a:uFillTx/>
              </a:defRPr>
            </a:pP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https://gluon-cv.mxnet.io/model_zoo/detection.html</a:t>
            </a:r>
          </a:p>
        </p:txBody>
      </p:sp>
      <p:sp>
        <p:nvSpPr>
          <p:cNvPr id="289" name="Yolo V3"/>
          <p:cNvSpPr txBox="1"/>
          <p:nvPr/>
        </p:nvSpPr>
        <p:spPr>
          <a:xfrm>
            <a:off x="6206838" y="1837619"/>
            <a:ext cx="92556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Yolo V3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ricks for Training"/>
          <p:cNvSpPr txBox="1">
            <a:spLocks noGrp="1"/>
          </p:cNvSpPr>
          <p:nvPr>
            <p:ph type="title"/>
          </p:nvPr>
        </p:nvSpPr>
        <p:spPr>
          <a:xfrm>
            <a:off x="657650" y="1667720"/>
            <a:ext cx="3158333" cy="1935469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计算机视觉</a:t>
            </a:r>
            <a:br>
              <a:rPr lang="en-US" altLang="ja-JP" dirty="0"/>
            </a:br>
            <a:r>
              <a:rPr lang="ja-JP" altLang="en-US"/>
              <a:t>训练技巧</a:t>
            </a:r>
            <a:endParaRPr dirty="0"/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375" y="-137496"/>
            <a:ext cx="5071969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bokeh_plot (1).png" descr="bokeh_plot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626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ine"/>
          <p:cNvSpPr/>
          <p:nvPr/>
        </p:nvSpPr>
        <p:spPr>
          <a:xfrm flipV="1">
            <a:off x="4591231" y="450568"/>
            <a:ext cx="1" cy="6235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6" name="Improvement for ResNet"/>
          <p:cNvSpPr/>
          <p:nvPr/>
        </p:nvSpPr>
        <p:spPr>
          <a:xfrm>
            <a:off x="3871382" y="1125537"/>
            <a:ext cx="1285335" cy="91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94" y="0"/>
                </a:moveTo>
                <a:lnTo>
                  <a:pt x="10631" y="5124"/>
                </a:lnTo>
                <a:lnTo>
                  <a:pt x="1078" y="5124"/>
                </a:lnTo>
                <a:cubicBezTo>
                  <a:pt x="482" y="5124"/>
                  <a:pt x="0" y="5573"/>
                  <a:pt x="0" y="6129"/>
                </a:cubicBezTo>
                <a:lnTo>
                  <a:pt x="0" y="20595"/>
                </a:lnTo>
                <a:cubicBezTo>
                  <a:pt x="0" y="21151"/>
                  <a:pt x="482" y="21600"/>
                  <a:pt x="1078" y="21600"/>
                </a:cubicBezTo>
                <a:lnTo>
                  <a:pt x="20515" y="21600"/>
                </a:lnTo>
                <a:cubicBezTo>
                  <a:pt x="21111" y="21600"/>
                  <a:pt x="21600" y="21151"/>
                  <a:pt x="21600" y="20595"/>
                </a:cubicBezTo>
                <a:lnTo>
                  <a:pt x="21600" y="6129"/>
                </a:lnTo>
                <a:cubicBezTo>
                  <a:pt x="21600" y="5573"/>
                  <a:pt x="21111" y="5124"/>
                  <a:pt x="20515" y="5124"/>
                </a:cubicBezTo>
                <a:lnTo>
                  <a:pt x="14950" y="5124"/>
                </a:lnTo>
                <a:lnTo>
                  <a:pt x="12794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>
              <a:spcBef>
                <a:spcPts val="9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ResNet</a:t>
            </a:r>
            <a:r>
              <a:rPr lang="zh-CN" altLang="en-US" dirty="0"/>
              <a:t> </a:t>
            </a:r>
            <a:r>
              <a:rPr lang="ja-JP" altLang="en-US"/>
              <a:t>带来的提升</a:t>
            </a:r>
            <a:endParaRPr dirty="0"/>
          </a:p>
        </p:txBody>
      </p:sp>
      <p:sp>
        <p:nvSpPr>
          <p:cNvPr id="297" name="Various training tricks greatly improve image classification model accuracy"/>
          <p:cNvSpPr txBox="1">
            <a:spLocks noGrp="1"/>
          </p:cNvSpPr>
          <p:nvPr>
            <p:ph type="body" sz="quarter" idx="4294967295"/>
          </p:nvPr>
        </p:nvSpPr>
        <p:spPr>
          <a:xfrm>
            <a:off x="367245" y="1066919"/>
            <a:ext cx="2701093" cy="3009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None/>
              <a:defRPr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各种训练技巧大大提高了图像分类模型的准确性</a:t>
            </a:r>
            <a:endParaRPr dirty="0"/>
          </a:p>
        </p:txBody>
      </p:sp>
      <p:sp>
        <p:nvSpPr>
          <p:cNvPr id="298" name="Improvement for MobileNet"/>
          <p:cNvSpPr/>
          <p:nvPr/>
        </p:nvSpPr>
        <p:spPr>
          <a:xfrm>
            <a:off x="5380493" y="2376359"/>
            <a:ext cx="1810300" cy="70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4" y="0"/>
                </a:moveTo>
                <a:cubicBezTo>
                  <a:pt x="274" y="0"/>
                  <a:pt x="0" y="827"/>
                  <a:pt x="0" y="1850"/>
                </a:cubicBezTo>
                <a:lnTo>
                  <a:pt x="0" y="19750"/>
                </a:lnTo>
                <a:cubicBezTo>
                  <a:pt x="0" y="20773"/>
                  <a:pt x="274" y="21600"/>
                  <a:pt x="614" y="21600"/>
                </a:cubicBezTo>
                <a:lnTo>
                  <a:pt x="17874" y="21600"/>
                </a:lnTo>
                <a:cubicBezTo>
                  <a:pt x="18214" y="21600"/>
                  <a:pt x="18488" y="20773"/>
                  <a:pt x="18488" y="19750"/>
                </a:cubicBezTo>
                <a:lnTo>
                  <a:pt x="18488" y="13449"/>
                </a:lnTo>
                <a:lnTo>
                  <a:pt x="21600" y="9736"/>
                </a:lnTo>
                <a:lnTo>
                  <a:pt x="18488" y="6035"/>
                </a:lnTo>
                <a:lnTo>
                  <a:pt x="18488" y="1850"/>
                </a:lnTo>
                <a:cubicBezTo>
                  <a:pt x="18488" y="827"/>
                  <a:pt x="18214" y="0"/>
                  <a:pt x="17874" y="0"/>
                </a:cubicBezTo>
                <a:lnTo>
                  <a:pt x="614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MobileNet</a:t>
            </a:r>
            <a:endParaRPr lang="en-US" dirty="0"/>
          </a:p>
          <a:p>
            <a:r>
              <a:rPr lang="ja-JP" altLang="en-US"/>
              <a:t>带来的提升</a:t>
            </a:r>
            <a:endParaRPr dirty="0"/>
          </a:p>
        </p:txBody>
      </p:sp>
      <p:sp>
        <p:nvSpPr>
          <p:cNvPr id="299" name="GluonCV model zoo…"/>
          <p:cNvSpPr txBox="1"/>
          <p:nvPr/>
        </p:nvSpPr>
        <p:spPr>
          <a:xfrm>
            <a:off x="406435" y="2953881"/>
            <a:ext cx="259900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GluonCV</a:t>
            </a:r>
            <a:r>
              <a:rPr dirty="0"/>
              <a:t> </a:t>
            </a:r>
            <a:r>
              <a:rPr lang="zh-CN" altLang="en-US" dirty="0"/>
              <a:t>“</a:t>
            </a:r>
            <a:r>
              <a:rPr lang="ja-JP" altLang="en-US"/>
              <a:t>模型动物园</a:t>
            </a:r>
            <a:r>
              <a:rPr lang="zh-CN" altLang="en-US" dirty="0"/>
              <a:t>”</a:t>
            </a:r>
            <a:endParaRPr dirty="0"/>
          </a:p>
          <a:p>
            <a:pPr>
              <a:defRPr u="sng">
                <a:solidFill>
                  <a:srgbClr val="0000EE"/>
                </a:solidFill>
              </a:defRPr>
            </a:pPr>
            <a:r>
              <a:rPr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https://gluon-cv.mxnet.io/model_zoo/classification.html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okeh_plot.png" descr="bokeh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81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Apply to object detection models as well"/>
          <p:cNvSpPr txBox="1">
            <a:spLocks noGrp="1"/>
          </p:cNvSpPr>
          <p:nvPr>
            <p:ph type="body" sz="quarter" idx="1"/>
          </p:nvPr>
        </p:nvSpPr>
        <p:spPr>
          <a:xfrm>
            <a:off x="406400" y="1343838"/>
            <a:ext cx="2444239" cy="932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None/>
              <a:defRPr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训练技巧也适用于提升目标物体检测模型</a:t>
            </a:r>
            <a:endParaRPr dirty="0"/>
          </a:p>
        </p:txBody>
      </p:sp>
      <p:sp>
        <p:nvSpPr>
          <p:cNvPr id="303" name="GluonCV model zoo…"/>
          <p:cNvSpPr txBox="1"/>
          <p:nvPr/>
        </p:nvSpPr>
        <p:spPr>
          <a:xfrm>
            <a:off x="418291" y="3696899"/>
            <a:ext cx="259900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GluonCV</a:t>
            </a:r>
            <a:r>
              <a:rPr dirty="0"/>
              <a:t> </a:t>
            </a:r>
            <a:r>
              <a:rPr lang="zh-CN" altLang="en-US" dirty="0"/>
              <a:t>“模型动物园”</a:t>
            </a:r>
            <a:endParaRPr dirty="0"/>
          </a:p>
          <a:p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https://gluon-cv.mxnet.io/model_zoo/detection.html</a:t>
            </a:r>
          </a:p>
        </p:txBody>
      </p:sp>
      <p:sp>
        <p:nvSpPr>
          <p:cNvPr id="304" name="Line"/>
          <p:cNvSpPr/>
          <p:nvPr/>
        </p:nvSpPr>
        <p:spPr>
          <a:xfrm flipV="1">
            <a:off x="6084751" y="1103874"/>
            <a:ext cx="1" cy="9456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5" name="Improvement for YOLOv3"/>
          <p:cNvSpPr/>
          <p:nvPr/>
        </p:nvSpPr>
        <p:spPr>
          <a:xfrm>
            <a:off x="4117961" y="1160780"/>
            <a:ext cx="1864917" cy="995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3" y="0"/>
                </a:moveTo>
                <a:cubicBezTo>
                  <a:pt x="314" y="0"/>
                  <a:pt x="0" y="589"/>
                  <a:pt x="0" y="1318"/>
                </a:cubicBezTo>
                <a:lnTo>
                  <a:pt x="0" y="20282"/>
                </a:lnTo>
                <a:cubicBezTo>
                  <a:pt x="0" y="21011"/>
                  <a:pt x="314" y="21600"/>
                  <a:pt x="703" y="21600"/>
                </a:cubicBezTo>
                <a:lnTo>
                  <a:pt x="18649" y="21600"/>
                </a:lnTo>
                <a:cubicBezTo>
                  <a:pt x="19038" y="21600"/>
                  <a:pt x="19357" y="21011"/>
                  <a:pt x="19357" y="20282"/>
                </a:cubicBezTo>
                <a:lnTo>
                  <a:pt x="19357" y="11188"/>
                </a:lnTo>
                <a:lnTo>
                  <a:pt x="21600" y="8544"/>
                </a:lnTo>
                <a:lnTo>
                  <a:pt x="19357" y="5908"/>
                </a:lnTo>
                <a:lnTo>
                  <a:pt x="19357" y="1318"/>
                </a:lnTo>
                <a:cubicBezTo>
                  <a:pt x="19357" y="589"/>
                  <a:pt x="19038" y="0"/>
                  <a:pt x="18649" y="0"/>
                </a:cubicBezTo>
                <a:lnTo>
                  <a:pt x="703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/>
              <a:t>YOLO</a:t>
            </a:r>
            <a:r>
              <a:rPr lang="zh-CN" altLang="en-US" dirty="0"/>
              <a:t> </a:t>
            </a:r>
            <a:r>
              <a:rPr dirty="0"/>
              <a:t>v3</a:t>
            </a:r>
            <a:endParaRPr lang="en-US" dirty="0"/>
          </a:p>
          <a:p>
            <a:r>
              <a:rPr lang="ja-JP" altLang="en-US"/>
              <a:t>带来的提升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Mixup Train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混合训练数据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andomly select two examples i and j, sample a random number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随机选择两个例子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 </a:t>
                </a:r>
                <a:r>
                  <a:rPr lang="ja-JP" altLang="en-US"/>
                  <a:t>和</a:t>
                </a:r>
                <a:r>
                  <a:rPr lang="zh-CN" altLang="en-US" dirty="0"/>
                  <a:t> </a:t>
                </a:r>
                <a:r>
                  <a:rPr lang="en-US" dirty="0"/>
                  <a:t>j，</a:t>
                </a:r>
                <a:r>
                  <a:rPr lang="ja-JP" altLang="en-US"/>
                  <a:t>采样随机数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ja-JP" altLang="en-US"/>
              </a:p>
              <a:p>
                <a:r>
                  <a:rPr lang="ja-JP" altLang="en-US"/>
                  <a:t>计算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ja-JP" altLang="en-US"/>
              </a:p>
              <a:p>
                <a:r>
                  <a:rPr lang="ja-JP" altLang="en-US"/>
                  <a:t>例如</a:t>
                </a:r>
                <a:r>
                  <a:rPr lang="zh-CN" altLang="en-US" dirty="0"/>
                  <a:t>：</a:t>
                </a:r>
                <a:endParaRPr dirty="0"/>
              </a:p>
            </p:txBody>
          </p:sp>
        </mc:Choice>
        <mc:Fallback xmlns="">
          <p:sp>
            <p:nvSpPr>
              <p:cNvPr id="308" name="Randomly select two examples i and j, sample a random numbe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Equation"/>
          <p:cNvSpPr txBox="1"/>
          <p:nvPr/>
        </p:nvSpPr>
        <p:spPr>
          <a:xfrm>
            <a:off x="1769006" y="1531429"/>
            <a:ext cx="65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000" dirty="0"/>
          </a:p>
        </p:txBody>
      </p:sp>
      <p:sp>
        <p:nvSpPr>
          <p:cNvPr id="310" name="Equation"/>
          <p:cNvSpPr txBox="1"/>
          <p:nvPr/>
        </p:nvSpPr>
        <p:spPr>
          <a:xfrm>
            <a:off x="2025500" y="2383377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11" name="Equation"/>
          <p:cNvSpPr txBox="1"/>
          <p:nvPr/>
        </p:nvSpPr>
        <p:spPr>
          <a:xfrm>
            <a:off x="4387700" y="2383377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 rotWithShape="1">
          <a:blip r:embed="rId3"/>
          <a:srcRect b="2754"/>
          <a:stretch/>
        </p:blipFill>
        <p:spPr>
          <a:xfrm>
            <a:off x="591018" y="2396107"/>
            <a:ext cx="6152720" cy="2107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Mixup Train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混合训练数据</a:t>
            </a:r>
            <a:endParaRPr dirty="0"/>
          </a:p>
        </p:txBody>
      </p:sp>
      <p:sp>
        <p:nvSpPr>
          <p:cNvPr id="315" name="Apply to object detection as wel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也适用于目标物体检测模型</a:t>
            </a:r>
            <a:endParaRPr lang="ja-JP" altLang="en-US" dirty="0"/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" y="1590858"/>
            <a:ext cx="7100986" cy="3480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Label Smoot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标签平滑化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9" name="Assume            is the one-hot encoding of label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假设标签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en-US" altLang="ja-JP" dirty="0"/>
                  <a:t>one-hot</a:t>
                </a:r>
                <a:r>
                  <a:rPr lang="ja-JP" altLang="en-US" dirty="0"/>
                  <a:t>编码</a:t>
                </a:r>
              </a:p>
              <a:p>
                <a:endParaRPr lang="ja-JP" altLang="en-US" dirty="0"/>
              </a:p>
              <a:p>
                <a:endParaRPr lang="ja-JP" altLang="en-US" dirty="0"/>
              </a:p>
              <a:p>
                <a:r>
                  <a:rPr lang="ja-JP" altLang="en-US" dirty="0"/>
                  <a:t>用</a:t>
                </a:r>
                <a:r>
                  <a:rPr lang="zh-CN" altLang="en-US" dirty="0"/>
                  <a:t> </a:t>
                </a:r>
                <a:r>
                  <a:rPr lang="en-US" dirty="0" err="1"/>
                  <a:t>softmax</a:t>
                </a:r>
                <a:r>
                  <a:rPr lang="zh-CN" altLang="en-US" dirty="0"/>
                  <a:t> </a:t>
                </a:r>
                <a:r>
                  <a:rPr lang="ja-JP" altLang="en-US" dirty="0"/>
                  <a:t>逼近</a:t>
                </a:r>
                <a:r>
                  <a:rPr lang="zh-CN" altLang="en-US" dirty="0"/>
                  <a:t> </a:t>
                </a:r>
                <a:r>
                  <a:rPr lang="en-US" altLang="ja-JP" dirty="0"/>
                  <a:t>0/1</a:t>
                </a:r>
                <a:r>
                  <a:rPr lang="zh-CN" altLang="en-US" dirty="0"/>
                  <a:t> </a:t>
                </a:r>
                <a:r>
                  <a:rPr lang="ja-JP" altLang="en-US" dirty="0"/>
                  <a:t>值很难</a:t>
                </a:r>
              </a:p>
              <a:p>
                <a:r>
                  <a:rPr lang="ja-JP" altLang="en-US" dirty="0"/>
                  <a:t>标签平滑化</a:t>
                </a:r>
              </a:p>
              <a:p>
                <a:endParaRPr lang="ja-JP" altLang="en-US" dirty="0"/>
              </a:p>
              <a:p>
                <a:endParaRPr lang="en-US" altLang="ja-JP" dirty="0"/>
              </a:p>
              <a:p>
                <a:r>
                  <a:rPr lang="ja-JP" altLang="en-US" dirty="0"/>
                  <a:t>常用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endParaRPr dirty="0"/>
              </a:p>
            </p:txBody>
          </p:sp>
        </mc:Choice>
        <mc:Fallback>
          <p:sp>
            <p:nvSpPr>
              <p:cNvPr id="319" name="Assume            is the one-hot encoding of labe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60" t="-1372" b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" name="Equation"/>
          <p:cNvSpPr txBox="1"/>
          <p:nvPr/>
        </p:nvSpPr>
        <p:spPr>
          <a:xfrm>
            <a:off x="1887181" y="1134071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Equation"/>
              <p:cNvSpPr txBox="1"/>
              <p:nvPr/>
            </p:nvSpPr>
            <p:spPr>
              <a:xfrm>
                <a:off x="1389090" y="1533304"/>
                <a:ext cx="3567900" cy="5900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ar-AE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belongs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a:rPr lang="en-US" altLang="zh-CN" sz="22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2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mr>
                        <m:mr>
                          <m:e>
                            <m:r>
                              <a:rPr lang="ar-AE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2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090" y="1533304"/>
                <a:ext cx="3567900" cy="590098"/>
              </a:xfrm>
              <a:prstGeom prst="rect">
                <a:avLst/>
              </a:prstGeom>
              <a:blipFill>
                <a:blip r:embed="rId3"/>
                <a:stretch>
                  <a:fillRect l="-709" t="-8511" r="-709" b="-1489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Equation"/>
              <p:cNvSpPr txBox="1"/>
              <p:nvPr/>
            </p:nvSpPr>
            <p:spPr>
              <a:xfrm>
                <a:off x="1338290" y="3280824"/>
                <a:ext cx="4519827" cy="6521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belongs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lang="zh-CN" altLang="en-US" sz="22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290" y="3280824"/>
                <a:ext cx="4519827" cy="652102"/>
              </a:xfrm>
              <a:prstGeom prst="rect">
                <a:avLst/>
              </a:prstGeom>
              <a:blipFill>
                <a:blip r:embed="rId4"/>
                <a:stretch>
                  <a:fillRect l="-560" t="-7547" r="-560" b="-169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3" name="Equation"/>
          <p:cNvSpPr txBox="1"/>
          <p:nvPr/>
        </p:nvSpPr>
        <p:spPr>
          <a:xfrm>
            <a:off x="3404541" y="413868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earning Rate Warm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学习率预热</a:t>
            </a:r>
            <a:endParaRPr dirty="0"/>
          </a:p>
        </p:txBody>
      </p:sp>
      <p:sp>
        <p:nvSpPr>
          <p:cNvPr id="326" name="A large learning rate for randomly initialized parameters may cause numerical iss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在随机初始化参数时， 使用大的学习率</a:t>
            </a:r>
            <a:r>
              <a:rPr lang="ja-JP" altLang="en-US" dirty="0"/>
              <a:t>可能导致数值稳定性问题</a:t>
            </a:r>
          </a:p>
          <a:p>
            <a:r>
              <a:rPr lang="ja-JP" altLang="en-US" dirty="0"/>
              <a:t>预热技巧</a:t>
            </a:r>
            <a:r>
              <a:rPr lang="zh-CN" altLang="en-US" dirty="0"/>
              <a:t>：</a:t>
            </a:r>
            <a:r>
              <a:rPr lang="ja-JP" altLang="en-US" dirty="0"/>
              <a:t>在开始时使用较小的学习率，然后将其增加到原有值。 例如：</a:t>
            </a:r>
          </a:p>
          <a:p>
            <a:pPr lvl="1"/>
            <a:r>
              <a:rPr lang="ja-JP" altLang="en-US" dirty="0"/>
              <a:t>如果我们选择初始学习率为</a:t>
            </a:r>
            <a:r>
              <a:rPr lang="en-US" altLang="ja-JP" dirty="0"/>
              <a:t>0.1</a:t>
            </a:r>
            <a:r>
              <a:rPr lang="ja-JP" altLang="en-US" dirty="0"/>
              <a:t>并使用</a:t>
            </a:r>
            <a:r>
              <a:rPr lang="en-US" altLang="ja-JP" dirty="0"/>
              <a:t>5</a:t>
            </a:r>
            <a:r>
              <a:rPr lang="ja-JP" altLang="en-US" dirty="0"/>
              <a:t>个时期进行预热</a:t>
            </a:r>
          </a:p>
          <a:p>
            <a:pPr lvl="1"/>
            <a:r>
              <a:rPr lang="ja-JP" altLang="en-US" dirty="0"/>
              <a:t>学习速率</a:t>
            </a:r>
            <a:r>
              <a:rPr lang="zh-CN" altLang="en-US"/>
              <a:t>从</a:t>
            </a:r>
            <a:r>
              <a:rPr lang="en-US" altLang="ja-JP"/>
              <a:t>0</a:t>
            </a:r>
            <a:r>
              <a:rPr lang="ja-JP" altLang="en-US" dirty="0"/>
              <a:t>开始，在前</a:t>
            </a:r>
            <a:r>
              <a:rPr lang="en-US" altLang="ja-JP" dirty="0"/>
              <a:t>5</a:t>
            </a:r>
            <a:r>
              <a:rPr lang="ja-JP" altLang="en-US" dirty="0"/>
              <a:t>个时期将其线性增加到</a:t>
            </a:r>
            <a:r>
              <a:rPr lang="en-US" altLang="ja-JP" dirty="0"/>
              <a:t>0.1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osine Dec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余弦衰减</a:t>
            </a:r>
            <a:endParaRPr dirty="0"/>
          </a:p>
        </p:txBody>
      </p:sp>
      <p:sp>
        <p:nvSpPr>
          <p:cNvPr id="329" name="We need to decrease learning rate for SGD to converg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932551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为了趋近</a:t>
            </a:r>
            <a:r>
              <a:rPr lang="zh-CN" altLang="en-US" dirty="0"/>
              <a:t>，</a:t>
            </a:r>
            <a:r>
              <a:rPr lang="ja-JP" altLang="en-US"/>
              <a:t>我们需要降低</a:t>
            </a:r>
            <a:r>
              <a:rPr lang="en-US" altLang="ja-JP" dirty="0"/>
              <a:t> SGD </a:t>
            </a:r>
            <a:r>
              <a:rPr lang="ja-JP" altLang="en-US"/>
              <a:t>学习率</a:t>
            </a:r>
          </a:p>
          <a:p>
            <a:r>
              <a:rPr lang="ja-JP" altLang="en-US"/>
              <a:t>例如</a:t>
            </a:r>
            <a:r>
              <a:rPr lang="zh-CN" altLang="en-US" dirty="0"/>
              <a:t>，</a:t>
            </a:r>
            <a:r>
              <a:rPr lang="ja-JP" altLang="en-US"/>
              <a:t> 在</a:t>
            </a:r>
            <a:r>
              <a:rPr lang="zh-CN" altLang="en-US" dirty="0"/>
              <a:t> </a:t>
            </a:r>
            <a:r>
              <a:rPr lang="en-US" altLang="ja-JP" dirty="0"/>
              <a:t>30,</a:t>
            </a:r>
            <a:r>
              <a:rPr lang="zh-CN" altLang="en-US" dirty="0"/>
              <a:t> </a:t>
            </a:r>
            <a:r>
              <a:rPr lang="en-US" altLang="ja-JP" dirty="0"/>
              <a:t>60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altLang="ja-JP" dirty="0"/>
              <a:t>90</a:t>
            </a:r>
            <a:r>
              <a:rPr lang="zh-CN" altLang="en-US" dirty="0"/>
              <a:t> </a:t>
            </a:r>
            <a:r>
              <a:rPr lang="ja-JP" altLang="en-US"/>
              <a:t>迭代周期各减少</a:t>
            </a:r>
            <a:r>
              <a:rPr lang="zh-CN" altLang="en-US" dirty="0"/>
              <a:t> </a:t>
            </a:r>
            <a:r>
              <a:rPr lang="en-US" altLang="ja-JP" dirty="0"/>
              <a:t>10</a:t>
            </a:r>
            <a:r>
              <a:rPr lang="zh-CN" altLang="en-US" dirty="0"/>
              <a:t> </a:t>
            </a:r>
            <a:r>
              <a:rPr lang="ja-JP" altLang="en-US"/>
              <a:t>倍</a:t>
            </a:r>
          </a:p>
          <a:p>
            <a:r>
              <a:rPr lang="ja-JP" altLang="en-US"/>
              <a:t>假设在总</a:t>
            </a:r>
            <a:r>
              <a:rPr lang="zh-CN" altLang="en-US" dirty="0"/>
              <a:t> </a:t>
            </a:r>
            <a:r>
              <a:rPr lang="en-US" dirty="0"/>
              <a:t>T</a:t>
            </a:r>
            <a:r>
              <a:rPr lang="zh-CN" altLang="en-US" dirty="0"/>
              <a:t> </a:t>
            </a:r>
            <a:r>
              <a:rPr lang="ja-JP" altLang="en-US"/>
              <a:t>次迭代（批次）中，余弦衰减计算迭代时的学习率</a:t>
            </a:r>
            <a:r>
              <a:rPr lang="zh-CN" altLang="en-US" dirty="0"/>
              <a:t> </a:t>
            </a:r>
            <a:r>
              <a:rPr lang="en-US" dirty="0"/>
              <a:t>t</a:t>
            </a:r>
            <a:endParaRPr dirty="0"/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2" y="2926883"/>
            <a:ext cx="6075847" cy="19850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Equation"/>
              <p:cNvSpPr txBox="1"/>
              <p:nvPr/>
            </p:nvSpPr>
            <p:spPr>
              <a:xfrm>
                <a:off x="2584995" y="2406259"/>
                <a:ext cx="2984640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995" y="2406259"/>
                <a:ext cx="2984640" cy="343942"/>
              </a:xfrm>
              <a:prstGeom prst="rect">
                <a:avLst/>
              </a:prstGeom>
              <a:blipFill>
                <a:blip r:embed="rId3"/>
                <a:stretch>
                  <a:fillRect l="-3830" r="-8511" b="-3448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ynchronized Batch Norm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同步批量归一化</a:t>
            </a:r>
            <a:endParaRPr dirty="0"/>
          </a:p>
        </p:txBody>
      </p:sp>
      <p:sp>
        <p:nvSpPr>
          <p:cNvPr id="334" name="BatchNorm needs a large batch size for reliable statistics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385155" cy="355392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BatchNorm</a:t>
            </a:r>
            <a:r>
              <a:rPr lang="zh-CN" altLang="en-US" dirty="0"/>
              <a:t> </a:t>
            </a:r>
            <a:r>
              <a:rPr lang="ja-JP" altLang="en-US"/>
              <a:t>需要大批量才能获得可靠的统计信息</a:t>
            </a:r>
          </a:p>
          <a:p>
            <a:r>
              <a:rPr lang="ja-JP" altLang="en-US"/>
              <a:t>由于</a:t>
            </a:r>
            <a:r>
              <a:rPr lang="zh-CN" altLang="en-US" dirty="0"/>
              <a:t> </a:t>
            </a:r>
            <a:r>
              <a:rPr lang="en-US" dirty="0"/>
              <a:t>GPU</a:t>
            </a:r>
            <a:r>
              <a:rPr lang="zh-CN" altLang="en-US" dirty="0"/>
              <a:t> </a:t>
            </a:r>
            <a:r>
              <a:rPr lang="ja-JP" altLang="en-US"/>
              <a:t>存储器限制，目标对象检测任务用小批量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ja-JP" altLang="en-US"/>
              <a:t>例如，每</a:t>
            </a:r>
            <a:r>
              <a:rPr lang="zh-CN" altLang="en-US" dirty="0"/>
              <a:t> </a:t>
            </a:r>
            <a:r>
              <a:rPr lang="en-US" dirty="0"/>
              <a:t>GPU 1</a:t>
            </a:r>
            <a:r>
              <a:rPr lang="ja-JP" altLang="en-US"/>
              <a:t>个图像</a:t>
            </a:r>
          </a:p>
          <a:p>
            <a:r>
              <a:rPr lang="ja-JP" altLang="en-US"/>
              <a:t>在多</a:t>
            </a:r>
            <a:r>
              <a:rPr lang="zh-CN" altLang="en-US" dirty="0"/>
              <a:t> </a:t>
            </a:r>
            <a:r>
              <a:rPr lang="en-US" dirty="0"/>
              <a:t>GPU</a:t>
            </a:r>
            <a:r>
              <a:rPr lang="zh-CN" altLang="en-US" dirty="0"/>
              <a:t> </a:t>
            </a:r>
            <a:r>
              <a:rPr lang="ja-JP" altLang="en-US"/>
              <a:t>培训中，每个</a:t>
            </a:r>
            <a:r>
              <a:rPr lang="zh-CN" altLang="en-US" dirty="0"/>
              <a:t> </a:t>
            </a:r>
            <a:r>
              <a:rPr lang="en-US" dirty="0"/>
              <a:t>GPU</a:t>
            </a:r>
            <a:r>
              <a:rPr lang="zh-CN" altLang="en-US" dirty="0"/>
              <a:t> </a:t>
            </a:r>
            <a:r>
              <a:rPr lang="ja-JP" altLang="en-US"/>
              <a:t>分别计算均值</a:t>
            </a:r>
            <a:r>
              <a:rPr lang="en-US" altLang="ja-JP" dirty="0"/>
              <a:t>/</a:t>
            </a:r>
            <a:r>
              <a:rPr lang="ja-JP" altLang="en-US"/>
              <a:t>方差</a:t>
            </a:r>
          </a:p>
          <a:p>
            <a:r>
              <a:rPr lang="ja-JP" altLang="en-US"/>
              <a:t>同步批量归一化计算所有</a:t>
            </a:r>
            <a:r>
              <a:rPr lang="zh-CN" altLang="en-US" dirty="0"/>
              <a:t> </a:t>
            </a:r>
            <a:r>
              <a:rPr lang="en-US" dirty="0"/>
              <a:t>GPU</a:t>
            </a:r>
            <a:r>
              <a:rPr lang="zh-CN" altLang="en-US" dirty="0"/>
              <a:t> </a:t>
            </a:r>
            <a:r>
              <a:rPr lang="ja-JP" altLang="en-US"/>
              <a:t>的统计信息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1_QOGcvHbrDZiCqTG6THIQ_w.png" descr="1_QOGcvHbrDZiCqTG6THIQ_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53" y="-148167"/>
            <a:ext cx="9174106" cy="6165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andom Batch Sha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随机批量调整形状</a:t>
            </a:r>
            <a:endParaRPr dirty="0"/>
          </a:p>
        </p:txBody>
      </p:sp>
      <p:sp>
        <p:nvSpPr>
          <p:cNvPr id="337" name="Images are resized to same shape in a batch, e.g. 224 width and 224 height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783261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图像被批量调整为相同的形状，例如， </a:t>
            </a:r>
            <a:r>
              <a:rPr lang="en-US" altLang="ja-JP" dirty="0"/>
              <a:t>224</a:t>
            </a:r>
            <a:r>
              <a:rPr lang="zh-CN" altLang="en-US" dirty="0"/>
              <a:t> </a:t>
            </a:r>
            <a:r>
              <a:rPr lang="ja-JP" altLang="en-US"/>
              <a:t>宽度和</a:t>
            </a:r>
            <a:r>
              <a:rPr lang="zh-CN" altLang="en-US" dirty="0"/>
              <a:t> </a:t>
            </a:r>
            <a:r>
              <a:rPr lang="en-US" altLang="ja-JP" dirty="0"/>
              <a:t>224</a:t>
            </a:r>
            <a:r>
              <a:rPr lang="zh-CN" altLang="en-US" dirty="0"/>
              <a:t> </a:t>
            </a:r>
            <a:r>
              <a:rPr lang="ja-JP" altLang="en-US"/>
              <a:t>高度</a:t>
            </a:r>
          </a:p>
          <a:p>
            <a:r>
              <a:rPr lang="ja-JP" altLang="en-US"/>
              <a:t>我们可以改变这种形状：</a:t>
            </a:r>
          </a:p>
          <a:p>
            <a:pPr lvl="1"/>
            <a:r>
              <a:rPr lang="ja-JP" altLang="en-US"/>
              <a:t>对于每个批次，从</a:t>
            </a:r>
            <a:r>
              <a:rPr lang="en-US" altLang="ja-JP" dirty="0"/>
              <a:t>224</a:t>
            </a:r>
            <a:r>
              <a:rPr lang="ja-JP" altLang="en-US"/>
              <a:t>（</a:t>
            </a:r>
            <a:r>
              <a:rPr lang="en-US" altLang="ja-JP" dirty="0"/>
              <a:t>7</a:t>
            </a:r>
            <a:r>
              <a:rPr lang="en-US" dirty="0"/>
              <a:t>x32），256（8x32），228（9x32），...</a:t>
            </a:r>
            <a:r>
              <a:rPr lang="zh-CN" altLang="en-US" dirty="0"/>
              <a:t> </a:t>
            </a:r>
            <a:r>
              <a:rPr lang="ja-JP" altLang="en-US"/>
              <a:t>中选择随机宽度</a:t>
            </a:r>
            <a:r>
              <a:rPr lang="en-US" altLang="ja-JP" dirty="0"/>
              <a:t>/</a:t>
            </a:r>
            <a:r>
              <a:rPr lang="ja-JP" altLang="en-US"/>
              <a:t>高度</a:t>
            </a:r>
          </a:p>
          <a:p>
            <a:pPr lvl="1"/>
            <a:r>
              <a:rPr lang="ja-JP" altLang="en-US"/>
              <a:t>将所有图像调整为此形状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Image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grpSp>
        <p:nvGrpSpPr>
          <p:cNvPr id="344" name="Group"/>
          <p:cNvGrpSpPr/>
          <p:nvPr/>
        </p:nvGrpSpPr>
        <p:grpSpPr>
          <a:xfrm>
            <a:off x="0" y="1289899"/>
            <a:ext cx="9144001" cy="2340569"/>
            <a:chOff x="0" y="0"/>
            <a:chExt cx="9144000" cy="2340567"/>
          </a:xfrm>
        </p:grpSpPr>
        <p:pic>
          <p:nvPicPr>
            <p:cNvPr id="340" name="Image" descr="Image"/>
            <p:cNvPicPr>
              <a:picLocks noChangeAspect="1"/>
            </p:cNvPicPr>
            <p:nvPr/>
          </p:nvPicPr>
          <p:blipFill>
            <a:blip r:embed="rId2"/>
            <a:srcRect b="28373"/>
            <a:stretch>
              <a:fillRect/>
            </a:stretch>
          </p:blipFill>
          <p:spPr>
            <a:xfrm>
              <a:off x="0" y="0"/>
              <a:ext cx="9144000" cy="22729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50" y="1985429"/>
              <a:ext cx="1095007" cy="355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3180" y="2035998"/>
              <a:ext cx="1382694" cy="2765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Image" descr="Image"/>
            <p:cNvPicPr>
              <a:picLocks noChangeAspect="1"/>
            </p:cNvPicPr>
            <p:nvPr/>
          </p:nvPicPr>
          <p:blipFill>
            <a:blip r:embed="rId5"/>
            <a:srcRect b="25456"/>
            <a:stretch>
              <a:fillRect/>
            </a:stretch>
          </p:blipFill>
          <p:spPr>
            <a:xfrm>
              <a:off x="2813516" y="1944659"/>
              <a:ext cx="6042412" cy="325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5" name="Hang et.al Bag of Tricks for Image Classification with Convolutional Neural Networks"/>
          <p:cNvSpPr txBox="1"/>
          <p:nvPr/>
        </p:nvSpPr>
        <p:spPr>
          <a:xfrm>
            <a:off x="233318" y="3987894"/>
            <a:ext cx="886408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/>
              <a:t>Hang </a:t>
            </a:r>
            <a:r>
              <a:rPr dirty="0" err="1"/>
              <a:t>et.al</a:t>
            </a:r>
            <a:r>
              <a:rPr dirty="0"/>
              <a:t> </a:t>
            </a:r>
            <a:r>
              <a:rPr i="1" dirty="0"/>
              <a:t>Bag of Tricks for Image Classification with Convolutional Neural Networks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770" y="3236406"/>
            <a:ext cx="791837" cy="3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0170" y="3236406"/>
            <a:ext cx="791837" cy="3714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Equation"/>
              <p:cNvSpPr txBox="1"/>
              <p:nvPr/>
            </p:nvSpPr>
            <p:spPr>
              <a:xfrm>
                <a:off x="2938322" y="3311376"/>
                <a:ext cx="708932" cy="1961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𝟕𝟗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4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22" y="3311376"/>
                <a:ext cx="708932" cy="196140"/>
              </a:xfrm>
              <a:prstGeom prst="rect">
                <a:avLst/>
              </a:prstGeom>
              <a:blipFill>
                <a:blip r:embed="rId7"/>
                <a:stretch>
                  <a:fillRect l="-12281" r="-22807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Equation"/>
              <p:cNvSpPr txBox="1"/>
              <p:nvPr/>
            </p:nvSpPr>
            <p:spPr>
              <a:xfrm>
                <a:off x="3968000" y="3311376"/>
                <a:ext cx="706976" cy="1961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𝟗𝟒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𝟓𝟖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00" y="3311376"/>
                <a:ext cx="706976" cy="196140"/>
              </a:xfrm>
              <a:prstGeom prst="rect">
                <a:avLst/>
              </a:prstGeom>
              <a:blipFill>
                <a:blip r:embed="rId8"/>
                <a:stretch>
                  <a:fillRect l="-14286" r="-21429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0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138" y="1852564"/>
            <a:ext cx="893230" cy="300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0338" y="1852564"/>
            <a:ext cx="893230" cy="300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258" y="1852564"/>
            <a:ext cx="893229" cy="3006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Group"/>
          <p:cNvGrpSpPr/>
          <p:nvPr/>
        </p:nvGrpSpPr>
        <p:grpSpPr>
          <a:xfrm>
            <a:off x="3831876" y="2209783"/>
            <a:ext cx="979225" cy="1383327"/>
            <a:chOff x="0" y="0"/>
            <a:chExt cx="979224" cy="1383326"/>
          </a:xfrm>
        </p:grpSpPr>
        <p:pic>
          <p:nvPicPr>
            <p:cNvPr id="353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965200" cy="115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4" name="Image" descr="Image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4024" y="227626"/>
              <a:ext cx="965201" cy="1155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8" name="Group"/>
          <p:cNvGrpSpPr/>
          <p:nvPr/>
        </p:nvGrpSpPr>
        <p:grpSpPr>
          <a:xfrm>
            <a:off x="5927340" y="2261798"/>
            <a:ext cx="979226" cy="1383327"/>
            <a:chOff x="0" y="0"/>
            <a:chExt cx="979224" cy="1383326"/>
          </a:xfrm>
        </p:grpSpPr>
        <p:pic>
          <p:nvPicPr>
            <p:cNvPr id="356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965200" cy="115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24" y="227626"/>
              <a:ext cx="965201" cy="1155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1" name="Group"/>
          <p:cNvGrpSpPr/>
          <p:nvPr/>
        </p:nvGrpSpPr>
        <p:grpSpPr>
          <a:xfrm>
            <a:off x="8015792" y="2261798"/>
            <a:ext cx="979226" cy="1383327"/>
            <a:chOff x="0" y="0"/>
            <a:chExt cx="979224" cy="1383326"/>
          </a:xfrm>
        </p:grpSpPr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965200" cy="115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24" y="227626"/>
              <a:ext cx="965201" cy="1155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Equation"/>
              <p:cNvSpPr txBox="1"/>
              <p:nvPr/>
            </p:nvSpPr>
            <p:spPr>
              <a:xfrm>
                <a:off x="3999952" y="2641919"/>
                <a:ext cx="665407" cy="2039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52" y="2641919"/>
                <a:ext cx="665407" cy="203963"/>
              </a:xfrm>
              <a:prstGeom prst="rect">
                <a:avLst/>
              </a:prstGeom>
              <a:blipFill>
                <a:blip r:embed="rId11"/>
                <a:stretch>
                  <a:fillRect l="-13208" r="-24528"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Equation"/>
              <p:cNvSpPr txBox="1"/>
              <p:nvPr/>
            </p:nvSpPr>
            <p:spPr>
              <a:xfrm>
                <a:off x="3999952" y="2997519"/>
                <a:ext cx="535486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52" y="2997519"/>
                <a:ext cx="535486" cy="200610"/>
              </a:xfrm>
              <a:prstGeom prst="rect">
                <a:avLst/>
              </a:prstGeom>
              <a:blipFill>
                <a:blip r:embed="rId12"/>
                <a:stretch>
                  <a:fillRect l="-16279" r="-23256"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Equation"/>
              <p:cNvSpPr txBox="1"/>
              <p:nvPr/>
            </p:nvSpPr>
            <p:spPr>
              <a:xfrm>
                <a:off x="3999952" y="3302319"/>
                <a:ext cx="675186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52" y="3302319"/>
                <a:ext cx="675186" cy="200610"/>
              </a:xfrm>
              <a:prstGeom prst="rect">
                <a:avLst/>
              </a:prstGeom>
              <a:blipFill>
                <a:blip r:embed="rId13"/>
                <a:stretch>
                  <a:fillRect l="-12963" r="-22222"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Equation"/>
              <p:cNvSpPr txBox="1"/>
              <p:nvPr/>
            </p:nvSpPr>
            <p:spPr>
              <a:xfrm>
                <a:off x="6072833" y="2643595"/>
                <a:ext cx="671275" cy="2028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69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833" y="2643595"/>
                <a:ext cx="671275" cy="202846"/>
              </a:xfrm>
              <a:prstGeom prst="rect">
                <a:avLst/>
              </a:prstGeom>
              <a:blipFill>
                <a:blip r:embed="rId14"/>
                <a:stretch>
                  <a:fillRect l="-12963" r="-22222"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Equation"/>
              <p:cNvSpPr txBox="1"/>
              <p:nvPr/>
            </p:nvSpPr>
            <p:spPr>
              <a:xfrm>
                <a:off x="6072833" y="2961095"/>
                <a:ext cx="653114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833" y="2961095"/>
                <a:ext cx="653114" cy="200610"/>
              </a:xfrm>
              <a:prstGeom prst="rect">
                <a:avLst/>
              </a:prstGeom>
              <a:blipFill>
                <a:blip r:embed="rId15"/>
                <a:stretch>
                  <a:fillRect l="-13208" r="-24528"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Equation"/>
              <p:cNvSpPr txBox="1"/>
              <p:nvPr/>
            </p:nvSpPr>
            <p:spPr>
              <a:xfrm>
                <a:off x="6072833" y="3253195"/>
                <a:ext cx="668481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37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833" y="3253195"/>
                <a:ext cx="668481" cy="200610"/>
              </a:xfrm>
              <a:prstGeom prst="rect">
                <a:avLst/>
              </a:prstGeom>
              <a:blipFill>
                <a:blip r:embed="rId16"/>
                <a:stretch>
                  <a:fillRect l="-12963" r="-22222"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Equation"/>
              <p:cNvSpPr txBox="1"/>
              <p:nvPr/>
            </p:nvSpPr>
            <p:spPr>
              <a:xfrm>
                <a:off x="8141970" y="2643595"/>
                <a:ext cx="663452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93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970" y="2643595"/>
                <a:ext cx="663452" cy="200610"/>
              </a:xfrm>
              <a:prstGeom prst="rect">
                <a:avLst/>
              </a:prstGeom>
              <a:blipFill>
                <a:blip r:embed="rId17"/>
                <a:stretch>
                  <a:fillRect l="-11321" r="-24528"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Equation"/>
              <p:cNvSpPr txBox="1"/>
              <p:nvPr/>
            </p:nvSpPr>
            <p:spPr>
              <a:xfrm>
                <a:off x="8141970" y="2973795"/>
                <a:ext cx="513414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970" y="2973795"/>
                <a:ext cx="513414" cy="200610"/>
              </a:xfrm>
              <a:prstGeom prst="rect">
                <a:avLst/>
              </a:prstGeom>
              <a:blipFill>
                <a:blip r:embed="rId18"/>
                <a:stretch>
                  <a:fillRect l="-14286" r="-28571"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Equation"/>
              <p:cNvSpPr txBox="1"/>
              <p:nvPr/>
            </p:nvSpPr>
            <p:spPr>
              <a:xfrm>
                <a:off x="8141970" y="3303995"/>
                <a:ext cx="665408" cy="2039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970" y="3303995"/>
                <a:ext cx="665408" cy="203963"/>
              </a:xfrm>
              <a:prstGeom prst="rect">
                <a:avLst/>
              </a:prstGeom>
              <a:blipFill>
                <a:blip r:embed="rId19"/>
                <a:stretch>
                  <a:fillRect l="-11321" r="-24528"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sults for YOLOv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YOLO</a:t>
            </a:r>
            <a:r>
              <a:rPr lang="zh-CN" altLang="en-US" dirty="0"/>
              <a:t> </a:t>
            </a:r>
            <a:r>
              <a:rPr dirty="0"/>
              <a:t>v3</a:t>
            </a:r>
            <a:r>
              <a:rPr lang="zh-CN" altLang="en-US" dirty="0"/>
              <a:t> </a:t>
            </a:r>
            <a:r>
              <a:rPr lang="ja-JP" altLang="en-US"/>
              <a:t>结果</a:t>
            </a:r>
            <a:endParaRPr dirty="0"/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982894"/>
            <a:ext cx="7150100" cy="306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Zhi et al, Bag of Freebies for Training Object Detection Neural Networks"/>
          <p:cNvSpPr txBox="1"/>
          <p:nvPr/>
        </p:nvSpPr>
        <p:spPr>
          <a:xfrm>
            <a:off x="444529" y="4190480"/>
            <a:ext cx="736743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Zhi</a:t>
            </a:r>
            <a:r>
              <a:rPr dirty="0"/>
              <a:t> et al, </a:t>
            </a:r>
            <a:r>
              <a:rPr i="1" dirty="0"/>
              <a:t>Bag of Freebies for Training Object Detection Neural Networks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目标检测</a:t>
            </a:r>
            <a:endParaRPr lang="en-US" altLang="ja-JP" dirty="0"/>
          </a:p>
          <a:p>
            <a:pPr lvl="1"/>
            <a:r>
              <a:rPr lang="ja-JP" altLang="en-US"/>
              <a:t>边界框和锚框</a:t>
            </a:r>
            <a:endParaRPr lang="en-US" altLang="ja-JP" dirty="0"/>
          </a:p>
          <a:p>
            <a:pPr lvl="2"/>
            <a:r>
              <a:rPr lang="ja-JP" altLang="en-US"/>
              <a:t>交并比</a:t>
            </a:r>
            <a:endParaRPr lang="en-US" altLang="ja-JP" dirty="0"/>
          </a:p>
          <a:p>
            <a:pPr lvl="1"/>
            <a:r>
              <a:rPr lang="ja-JP" altLang="en-US"/>
              <a:t>区域卷积神经网络</a:t>
            </a:r>
            <a:r>
              <a:rPr lang="zh-CN" altLang="en-US" dirty="0"/>
              <a:t>（</a:t>
            </a:r>
            <a:r>
              <a:rPr lang="en-US" dirty="0"/>
              <a:t> R-CNN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ja-JP" altLang="en-US"/>
              <a:t>单发多框检测（</a:t>
            </a:r>
            <a:r>
              <a:rPr lang="en-US" dirty="0"/>
              <a:t>SSD）</a:t>
            </a:r>
            <a:endParaRPr lang="en-US" altLang="ja-JP" dirty="0"/>
          </a:p>
          <a:p>
            <a:r>
              <a:rPr lang="ja-JP" altLang="en-US"/>
              <a:t>计算机视觉训练技巧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560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" y="1844544"/>
            <a:ext cx="3155873" cy="225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60" y="1754974"/>
            <a:ext cx="3595076" cy="243628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Image classification"/>
          <p:cNvSpPr txBox="1"/>
          <p:nvPr/>
        </p:nvSpPr>
        <p:spPr>
          <a:xfrm>
            <a:off x="1230548" y="787752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图像分类</a:t>
            </a:r>
            <a:endParaRPr dirty="0"/>
          </a:p>
        </p:txBody>
      </p:sp>
      <p:sp>
        <p:nvSpPr>
          <p:cNvPr id="161" name="Object Detection"/>
          <p:cNvSpPr txBox="1"/>
          <p:nvPr/>
        </p:nvSpPr>
        <p:spPr>
          <a:xfrm>
            <a:off x="5016299" y="787752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目标检测</a:t>
            </a:r>
            <a:endParaRPr dirty="0"/>
          </a:p>
        </p:txBody>
      </p:sp>
      <p:sp>
        <p:nvSpPr>
          <p:cNvPr id="162" name="Detect multiple objects with their bounding boxes in an image."/>
          <p:cNvSpPr txBox="1"/>
          <p:nvPr/>
        </p:nvSpPr>
        <p:spPr>
          <a:xfrm>
            <a:off x="4553766" y="6498519"/>
            <a:ext cx="3756598" cy="107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r>
              <a:t>Detect multiple objects with their bounding boxes in an image.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Bounding and Anchor Boxes"/>
          <p:cNvSpPr txBox="1">
            <a:spLocks noGrp="1"/>
          </p:cNvSpPr>
          <p:nvPr>
            <p:ph type="title"/>
          </p:nvPr>
        </p:nvSpPr>
        <p:spPr>
          <a:xfrm>
            <a:off x="413327" y="1682140"/>
            <a:ext cx="4009695" cy="1779220"/>
          </a:xfrm>
          <a:prstGeom prst="rect">
            <a:avLst/>
          </a:prstGeom>
        </p:spPr>
        <p:txBody>
          <a:bodyPr/>
          <a:lstStyle/>
          <a:p>
            <a:r>
              <a:rPr lang="ja-JP" altLang="en-US" b="0"/>
              <a:t>边界框和锚框</a:t>
            </a:r>
            <a:endParaRPr dirty="0"/>
          </a:p>
        </p:txBody>
      </p:sp>
      <p:pic>
        <p:nvPicPr>
          <p:cNvPr id="173" name="Screen Shot 2019-03-11 at 11.12.35 AM.png" descr="Screen Shot 2019-03-11 at 11.12.3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972" y="1156301"/>
            <a:ext cx="4919064" cy="2830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ounding 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b="0"/>
              <a:t>边界框</a:t>
            </a:r>
            <a:endParaRPr dirty="0"/>
          </a:p>
        </p:txBody>
      </p:sp>
      <p:sp>
        <p:nvSpPr>
          <p:cNvPr id="176" name="A bounding box can be defined by 4 numbers,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2725801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一个边界框可以由</a:t>
            </a:r>
            <a:r>
              <a:rPr lang="zh-CN" altLang="en-US" dirty="0"/>
              <a:t> </a:t>
            </a:r>
            <a:r>
              <a:rPr lang="en-US" altLang="ja-JP" dirty="0"/>
              <a:t>4</a:t>
            </a:r>
            <a:r>
              <a:rPr lang="zh-CN" altLang="en-US" dirty="0"/>
              <a:t> </a:t>
            </a:r>
            <a:r>
              <a:rPr lang="ja-JP" altLang="en-US"/>
              <a:t>个数字定义</a:t>
            </a:r>
            <a:r>
              <a:rPr lang="zh-CN" altLang="en-US" dirty="0"/>
              <a:t>：</a:t>
            </a:r>
            <a:endParaRPr lang="ja-JP" altLang="en-US"/>
          </a:p>
          <a:p>
            <a:pPr lvl="1"/>
            <a:r>
              <a:rPr lang="ja-JP" altLang="en-US"/>
              <a:t>（左上角</a:t>
            </a:r>
            <a:r>
              <a:rPr lang="zh-CN" altLang="en-US" dirty="0"/>
              <a:t> </a:t>
            </a:r>
            <a:r>
              <a:rPr lang="en-US" dirty="0"/>
              <a:t>x，</a:t>
            </a:r>
            <a:r>
              <a:rPr lang="ja-JP" altLang="en-US"/>
              <a:t>左上角</a:t>
            </a:r>
            <a:r>
              <a:rPr lang="zh-CN" altLang="en-US" dirty="0"/>
              <a:t> </a:t>
            </a:r>
            <a:r>
              <a:rPr lang="en-US" dirty="0"/>
              <a:t>y，</a:t>
            </a:r>
            <a:r>
              <a:rPr lang="zh-CN" altLang="en-US" dirty="0"/>
              <a:t>  </a:t>
            </a:r>
            <a:r>
              <a:rPr lang="ja-JP" altLang="en-US"/>
              <a:t>右下角</a:t>
            </a:r>
            <a:r>
              <a:rPr lang="zh-CN" altLang="en-US" dirty="0"/>
              <a:t> </a:t>
            </a:r>
            <a:r>
              <a:rPr lang="en-US" dirty="0"/>
              <a:t>x，</a:t>
            </a:r>
            <a:r>
              <a:rPr lang="zh-CN" altLang="en-US" dirty="0"/>
              <a:t>  </a:t>
            </a:r>
            <a:r>
              <a:rPr lang="ja-JP" altLang="en-US"/>
              <a:t>右下角</a:t>
            </a:r>
            <a:r>
              <a:rPr lang="zh-CN" altLang="en-US" dirty="0"/>
              <a:t> </a:t>
            </a:r>
            <a:r>
              <a:rPr lang="en-US" dirty="0"/>
              <a:t>y）</a:t>
            </a:r>
          </a:p>
          <a:p>
            <a:pPr lvl="1"/>
            <a:r>
              <a:rPr lang="en-US" dirty="0"/>
              <a:t>（</a:t>
            </a:r>
            <a:r>
              <a:rPr lang="ja-JP" altLang="en-US"/>
              <a:t>左上角</a:t>
            </a:r>
            <a:r>
              <a:rPr lang="zh-CN" altLang="en-US" dirty="0"/>
              <a:t> </a:t>
            </a:r>
            <a:r>
              <a:rPr lang="en-US" dirty="0"/>
              <a:t>x，</a:t>
            </a:r>
            <a:r>
              <a:rPr lang="zh-CN" altLang="en-US" dirty="0"/>
              <a:t>   </a:t>
            </a:r>
            <a:r>
              <a:rPr lang="ja-JP" altLang="en-US"/>
              <a:t>右上角</a:t>
            </a:r>
            <a:r>
              <a:rPr lang="zh-CN" altLang="en-US" dirty="0"/>
              <a:t> </a:t>
            </a:r>
            <a:r>
              <a:rPr lang="en-US" dirty="0"/>
              <a:t>y，</a:t>
            </a:r>
            <a:r>
              <a:rPr lang="zh-CN" altLang="en-US" dirty="0"/>
              <a:t>  </a:t>
            </a:r>
            <a:r>
              <a:rPr lang="ja-JP" altLang="en-US"/>
              <a:t>宽度，高度）</a:t>
            </a:r>
            <a:endParaRPr dirty="0"/>
          </a:p>
        </p:txBody>
      </p:sp>
      <p:pic>
        <p:nvPicPr>
          <p:cNvPr id="177" name="Screen Shot 2019-03-06 at 10.30.02 AM.png" descr="Screen Shot 2019-03-06 at 10.30.0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244" y="927310"/>
            <a:ext cx="4102003" cy="314960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60, 45"/>
          <p:cNvSpPr/>
          <p:nvPr/>
        </p:nvSpPr>
        <p:spPr>
          <a:xfrm>
            <a:off x="4654748" y="267890"/>
            <a:ext cx="1279526" cy="93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0" y="0"/>
                </a:moveTo>
                <a:cubicBezTo>
                  <a:pt x="344" y="0"/>
                  <a:pt x="0" y="470"/>
                  <a:pt x="0" y="1052"/>
                </a:cubicBezTo>
                <a:lnTo>
                  <a:pt x="0" y="15168"/>
                </a:lnTo>
                <a:cubicBezTo>
                  <a:pt x="0" y="15751"/>
                  <a:pt x="344" y="16221"/>
                  <a:pt x="770" y="16221"/>
                </a:cubicBezTo>
                <a:lnTo>
                  <a:pt x="1869" y="16221"/>
                </a:lnTo>
                <a:lnTo>
                  <a:pt x="3410" y="21600"/>
                </a:lnTo>
                <a:lnTo>
                  <a:pt x="4951" y="16221"/>
                </a:lnTo>
                <a:lnTo>
                  <a:pt x="20830" y="16221"/>
                </a:lnTo>
                <a:cubicBezTo>
                  <a:pt x="21256" y="16221"/>
                  <a:pt x="21600" y="15751"/>
                  <a:pt x="21600" y="15168"/>
                </a:cubicBezTo>
                <a:lnTo>
                  <a:pt x="21600" y="1052"/>
                </a:lnTo>
                <a:cubicBezTo>
                  <a:pt x="21600" y="470"/>
                  <a:pt x="21256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300"/>
              </a:spcBef>
              <a:defRPr sz="2200">
                <a:solidFill>
                  <a:srgbClr val="FFFFFF"/>
                </a:solidFill>
              </a:defRPr>
            </a:lvl1pPr>
          </a:lstStyle>
          <a:p>
            <a:r>
              <a:t>60, 45</a:t>
            </a:r>
          </a:p>
        </p:txBody>
      </p:sp>
      <p:sp>
        <p:nvSpPr>
          <p:cNvPr id="179" name="378, 516"/>
          <p:cNvSpPr/>
          <p:nvPr/>
        </p:nvSpPr>
        <p:spPr>
          <a:xfrm>
            <a:off x="4665256" y="3528431"/>
            <a:ext cx="1682751" cy="128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5" y="0"/>
                </a:moveTo>
                <a:lnTo>
                  <a:pt x="20240" y="11741"/>
                </a:lnTo>
                <a:lnTo>
                  <a:pt x="774" y="11741"/>
                </a:lnTo>
                <a:cubicBezTo>
                  <a:pt x="348" y="11741"/>
                  <a:pt x="0" y="12196"/>
                  <a:pt x="0" y="12752"/>
                </a:cubicBezTo>
                <a:lnTo>
                  <a:pt x="0" y="20589"/>
                </a:lnTo>
                <a:cubicBezTo>
                  <a:pt x="0" y="21146"/>
                  <a:pt x="348" y="21600"/>
                  <a:pt x="774" y="21600"/>
                </a:cubicBezTo>
                <a:lnTo>
                  <a:pt x="20826" y="21600"/>
                </a:lnTo>
                <a:cubicBezTo>
                  <a:pt x="21252" y="21600"/>
                  <a:pt x="21600" y="21146"/>
                  <a:pt x="21600" y="20589"/>
                </a:cubicBezTo>
                <a:lnTo>
                  <a:pt x="21600" y="12752"/>
                </a:lnTo>
                <a:cubicBezTo>
                  <a:pt x="21600" y="12602"/>
                  <a:pt x="21569" y="12462"/>
                  <a:pt x="21524" y="12333"/>
                </a:cubicBezTo>
                <a:lnTo>
                  <a:pt x="21585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algn="ctr">
              <a:spcBef>
                <a:spcPts val="300"/>
              </a:spcBef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/>
              <a:t>378, 516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Detection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b="0"/>
              <a:t>目标检测数据集</a:t>
            </a:r>
          </a:p>
        </p:txBody>
      </p:sp>
      <p:sp>
        <p:nvSpPr>
          <p:cNvPr id="182" name="Each row present an object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6293690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每行都有一个目标物体</a:t>
            </a:r>
          </a:p>
          <a:p>
            <a:pPr lvl="1"/>
            <a:r>
              <a:rPr lang="ja-JP" altLang="en-US" sz="2000"/>
              <a:t>图像名称</a:t>
            </a:r>
            <a:r>
              <a:rPr lang="en-US" sz="2000" dirty="0"/>
              <a:t>，</a:t>
            </a:r>
            <a:r>
              <a:rPr lang="ja-JP" altLang="en-US" sz="2000"/>
              <a:t>物体类别</a:t>
            </a:r>
            <a:r>
              <a:rPr lang="en-US" sz="2000" dirty="0"/>
              <a:t>，</a:t>
            </a:r>
            <a:r>
              <a:rPr lang="ja-JP" altLang="en-US" sz="2000"/>
              <a:t>边界框</a:t>
            </a:r>
          </a:p>
          <a:p>
            <a:r>
              <a:rPr lang="en-US" sz="2000" dirty="0"/>
              <a:t>COCO</a:t>
            </a:r>
            <a:r>
              <a:rPr lang="zh-CN" altLang="en-US" sz="2000" dirty="0"/>
              <a:t> </a:t>
            </a:r>
            <a:r>
              <a:rPr lang="ja-JP" altLang="en-US" sz="2000"/>
              <a:t>数据集</a:t>
            </a:r>
            <a:r>
              <a:rPr lang="en-US" sz="2000" dirty="0"/>
              <a:t>（</a:t>
            </a:r>
            <a:r>
              <a:rPr lang="en-US" sz="2000" dirty="0" err="1"/>
              <a:t>cocodataset.org</a:t>
            </a:r>
            <a:r>
              <a:rPr lang="en-US" sz="2000" dirty="0"/>
              <a:t>）</a:t>
            </a:r>
          </a:p>
          <a:p>
            <a:pPr lvl="1"/>
            <a:r>
              <a:rPr lang="en-US" sz="2000" dirty="0"/>
              <a:t>80</a:t>
            </a:r>
            <a:r>
              <a:rPr lang="zh-CN" altLang="en-US" sz="2000" dirty="0"/>
              <a:t> </a:t>
            </a:r>
            <a:r>
              <a:rPr lang="ja-JP" altLang="en-US" sz="2000"/>
              <a:t>个物体</a:t>
            </a:r>
          </a:p>
          <a:p>
            <a:pPr lvl="1"/>
            <a:r>
              <a:rPr lang="en-US" altLang="ja-JP" sz="2000" dirty="0"/>
              <a:t>330</a:t>
            </a:r>
            <a:r>
              <a:rPr lang="en-US" sz="2000" dirty="0"/>
              <a:t>K</a:t>
            </a:r>
            <a:r>
              <a:rPr lang="zh-CN" altLang="en-US" sz="2000" dirty="0"/>
              <a:t> </a:t>
            </a:r>
            <a:r>
              <a:rPr lang="ja-JP" altLang="en-US" sz="2000"/>
              <a:t>个图像</a:t>
            </a:r>
          </a:p>
          <a:p>
            <a:pPr lvl="1"/>
            <a:r>
              <a:rPr lang="en-US" altLang="ja-JP" sz="2000" dirty="0"/>
              <a:t>1.5</a:t>
            </a:r>
            <a:r>
              <a:rPr lang="en-US" sz="2000" dirty="0"/>
              <a:t>M</a:t>
            </a:r>
            <a:r>
              <a:rPr lang="zh-CN" altLang="en-US" sz="2000" dirty="0"/>
              <a:t> </a:t>
            </a:r>
            <a:r>
              <a:rPr lang="ja-JP" altLang="en-US" sz="2000"/>
              <a:t>目标物体</a:t>
            </a:r>
            <a:endParaRPr sz="2000" dirty="0"/>
          </a:p>
        </p:txBody>
      </p:sp>
      <p:pic>
        <p:nvPicPr>
          <p:cNvPr id="183" name="Screen Shot 2019-03-06 at 10.30.02 AM.png" descr="Screen Shot 2019-03-06 at 10.30.0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476" y="308459"/>
            <a:ext cx="2444240" cy="187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coco-logo.png" descr="coco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474" y="2230352"/>
            <a:ext cx="3614203" cy="1118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86" y="3348416"/>
            <a:ext cx="6884710" cy="1563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nchor Bo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b="0"/>
              <a:t>锚框</a:t>
            </a:r>
            <a:endParaRPr dirty="0"/>
          </a:p>
        </p:txBody>
      </p:sp>
      <p:sp>
        <p:nvSpPr>
          <p:cNvPr id="188" name="A detection algorithm often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75911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defTabSz="434340">
              <a:defRPr sz="2280"/>
            </a:pPr>
            <a:r>
              <a:rPr lang="ja-JP" altLang="en-US"/>
              <a:t>目标物体检测算法</a:t>
            </a:r>
            <a:r>
              <a:rPr lang="zh-CN" altLang="en-US" dirty="0"/>
              <a:t>：</a:t>
            </a:r>
            <a:endParaRPr lang="ja-JP" altLang="en-US"/>
          </a:p>
          <a:p>
            <a:pPr marL="788069" lvl="1" indent="-228600" defTabSz="434340">
              <a:defRPr sz="2280"/>
            </a:pPr>
            <a:r>
              <a:rPr lang="ja-JP" altLang="en-US"/>
              <a:t>选择多个区域，称为锚框</a:t>
            </a:r>
          </a:p>
          <a:p>
            <a:pPr marL="788069" lvl="1" indent="-228600" defTabSz="434340">
              <a:defRPr sz="2280"/>
            </a:pPr>
            <a:r>
              <a:rPr lang="ja-JP" altLang="en-US"/>
              <a:t>预测每个锚框是否包含目标物体</a:t>
            </a:r>
          </a:p>
          <a:p>
            <a:pPr marL="788069" lvl="1" indent="-228600" defTabSz="434340">
              <a:defRPr sz="2280"/>
            </a:pPr>
            <a:r>
              <a:rPr lang="ja-JP" altLang="en-US"/>
              <a:t>如果是，则预测从锚框到实际边界框的偏移量</a:t>
            </a:r>
            <a:endParaRPr dirty="0"/>
          </a:p>
        </p:txBody>
      </p:sp>
      <p:pic>
        <p:nvPicPr>
          <p:cNvPr id="189" name="Screen Shot 2019-03-07 at 10.10.06 AM.png" descr="Screen Shot 2019-03-07 at 10.10.0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51" y="945480"/>
            <a:ext cx="4169522" cy="3252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1553</Words>
  <Application>Microsoft Office PowerPoint</Application>
  <PresentationFormat>On-screen Show (16:9)</PresentationFormat>
  <Paragraphs>198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Cambria Math</vt:lpstr>
      <vt:lpstr>DeckTemplate-AWS</vt:lpstr>
      <vt:lpstr>PowerPoint Presentation</vt:lpstr>
      <vt:lpstr>概要</vt:lpstr>
      <vt:lpstr>PowerPoint Presentation</vt:lpstr>
      <vt:lpstr>PowerPoint Presentation</vt:lpstr>
      <vt:lpstr>PowerPoint Presentation</vt:lpstr>
      <vt:lpstr>边界框和锚框</vt:lpstr>
      <vt:lpstr>边界框</vt:lpstr>
      <vt:lpstr>目标检测数据集</vt:lpstr>
      <vt:lpstr>锚框</vt:lpstr>
      <vt:lpstr>交并比</vt:lpstr>
      <vt:lpstr>将标签分配给锚框</vt:lpstr>
      <vt:lpstr>将标签分配给锚框</vt:lpstr>
      <vt:lpstr>将标签分配给锚框</vt:lpstr>
      <vt:lpstr>将标签分配给锚框</vt:lpstr>
      <vt:lpstr>将标签分配给锚框</vt:lpstr>
      <vt:lpstr>输出预测边界框 </vt:lpstr>
      <vt:lpstr>区域卷积神经网络</vt:lpstr>
      <vt:lpstr>区域卷积神经网络（R-CNN）</vt:lpstr>
      <vt:lpstr>RoI 池化层</vt:lpstr>
      <vt:lpstr>Fast RCNN</vt:lpstr>
      <vt:lpstr>Faster R-CNN</vt:lpstr>
      <vt:lpstr>PowerPoint Presentation</vt:lpstr>
      <vt:lpstr>Mask R-CNN</vt:lpstr>
      <vt:lpstr>单发多框检测（SSD）</vt:lpstr>
      <vt:lpstr>生成锚框</vt:lpstr>
      <vt:lpstr>单发多框检测（SSD）模型</vt:lpstr>
      <vt:lpstr>PowerPoint Presentation</vt:lpstr>
      <vt:lpstr>你只需看一次(YOLO)</vt:lpstr>
      <vt:lpstr>YOLO</vt:lpstr>
      <vt:lpstr>PowerPoint Presentation</vt:lpstr>
      <vt:lpstr>计算机视觉 训练技巧</vt:lpstr>
      <vt:lpstr>PowerPoint Presentation</vt:lpstr>
      <vt:lpstr>PowerPoint Presentation</vt:lpstr>
      <vt:lpstr>混合训练数据</vt:lpstr>
      <vt:lpstr>混合训练数据</vt:lpstr>
      <vt:lpstr>标签平滑化</vt:lpstr>
      <vt:lpstr>学习率预热</vt:lpstr>
      <vt:lpstr>余弦衰减</vt:lpstr>
      <vt:lpstr>同步批量归一化</vt:lpstr>
      <vt:lpstr>随机批量调整形状</vt:lpstr>
      <vt:lpstr>图像分类</vt:lpstr>
      <vt:lpstr>YOLO v3 结果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73</cp:revision>
  <dcterms:modified xsi:type="dcterms:W3CDTF">2019-10-28T13:54:42Z</dcterms:modified>
</cp:coreProperties>
</file>